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sldIdLst>
    <p:sldId id="271" r:id="rId2"/>
    <p:sldId id="272" r:id="rId3"/>
    <p:sldId id="316" r:id="rId4"/>
    <p:sldId id="312" r:id="rId5"/>
    <p:sldId id="273" r:id="rId6"/>
    <p:sldId id="274" r:id="rId7"/>
    <p:sldId id="275" r:id="rId8"/>
    <p:sldId id="277" r:id="rId9"/>
    <p:sldId id="278" r:id="rId10"/>
    <p:sldId id="281" r:id="rId11"/>
    <p:sldId id="280" r:id="rId12"/>
    <p:sldId id="282" r:id="rId13"/>
    <p:sldId id="313" r:id="rId14"/>
    <p:sldId id="283" r:id="rId15"/>
    <p:sldId id="284" r:id="rId16"/>
    <p:sldId id="285" r:id="rId17"/>
    <p:sldId id="286" r:id="rId18"/>
    <p:sldId id="287" r:id="rId19"/>
    <p:sldId id="289" r:id="rId20"/>
    <p:sldId id="322" r:id="rId21"/>
    <p:sldId id="343" r:id="rId22"/>
    <p:sldId id="353" r:id="rId23"/>
    <p:sldId id="292" r:id="rId24"/>
    <p:sldId id="342" r:id="rId25"/>
    <p:sldId id="315" r:id="rId26"/>
    <p:sldId id="344" r:id="rId27"/>
    <p:sldId id="323" r:id="rId28"/>
    <p:sldId id="324" r:id="rId29"/>
    <p:sldId id="341" r:id="rId30"/>
    <p:sldId id="297" r:id="rId31"/>
    <p:sldId id="298" r:id="rId32"/>
    <p:sldId id="299" r:id="rId33"/>
    <p:sldId id="317" r:id="rId34"/>
    <p:sldId id="300" r:id="rId35"/>
    <p:sldId id="318" r:id="rId36"/>
    <p:sldId id="301" r:id="rId37"/>
    <p:sldId id="319" r:id="rId38"/>
    <p:sldId id="320" r:id="rId39"/>
    <p:sldId id="303" r:id="rId40"/>
    <p:sldId id="354" r:id="rId41"/>
    <p:sldId id="304" r:id="rId42"/>
    <p:sldId id="305" r:id="rId43"/>
    <p:sldId id="306" r:id="rId44"/>
    <p:sldId id="307" r:id="rId45"/>
    <p:sldId id="310" r:id="rId46"/>
    <p:sldId id="345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37" r:id="rId59"/>
    <p:sldId id="338" r:id="rId60"/>
    <p:sldId id="351" r:id="rId61"/>
    <p:sldId id="339" r:id="rId62"/>
    <p:sldId id="368" r:id="rId63"/>
    <p:sldId id="328" r:id="rId64"/>
    <p:sldId id="347" r:id="rId65"/>
    <p:sldId id="331" r:id="rId66"/>
    <p:sldId id="332" r:id="rId67"/>
    <p:sldId id="356" r:id="rId68"/>
    <p:sldId id="349" r:id="rId69"/>
    <p:sldId id="334" r:id="rId70"/>
    <p:sldId id="340" r:id="rId71"/>
    <p:sldId id="335" r:id="rId72"/>
    <p:sldId id="352" r:id="rId73"/>
    <p:sldId id="350" r:id="rId7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FA"/>
    <a:srgbClr val="FFB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75"/>
    <p:restoredTop sz="98208" autoAdjust="0"/>
  </p:normalViewPr>
  <p:slideViewPr>
    <p:cSldViewPr>
      <p:cViewPr>
        <p:scale>
          <a:sx n="94" d="100"/>
          <a:sy n="94" d="100"/>
        </p:scale>
        <p:origin x="2312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Wang" userId="3733580_tp_dropbox" providerId="OAuth2" clId="{0B1E9B24-9653-FC43-B57C-038C966FF512}"/>
    <pc:docChg chg="custSel modSld">
      <pc:chgData name="Jin Wang" userId="3733580_tp_dropbox" providerId="OAuth2" clId="{0B1E9B24-9653-FC43-B57C-038C966FF512}" dt="2018-03-23T03:21:49.172" v="433" actId="20577"/>
      <pc:docMkLst>
        <pc:docMk/>
      </pc:docMkLst>
      <pc:sldChg chg="modSp">
        <pc:chgData name="Jin Wang" userId="3733580_tp_dropbox" providerId="OAuth2" clId="{0B1E9B24-9653-FC43-B57C-038C966FF512}" dt="2018-03-23T03:04:50.624" v="174" actId="20577"/>
        <pc:sldMkLst>
          <pc:docMk/>
          <pc:sldMk cId="2337744087" sldId="273"/>
        </pc:sldMkLst>
        <pc:spChg chg="mod">
          <ac:chgData name="Jin Wang" userId="3733580_tp_dropbox" providerId="OAuth2" clId="{0B1E9B24-9653-FC43-B57C-038C966FF512}" dt="2018-03-23T03:04:50.624" v="174" actId="20577"/>
          <ac:spMkLst>
            <pc:docMk/>
            <pc:sldMk cId="2337744087" sldId="273"/>
            <ac:spMk id="3" creationId="{00000000-0000-0000-0000-000000000000}"/>
          </ac:spMkLst>
        </pc:spChg>
      </pc:sldChg>
      <pc:sldChg chg="modSp">
        <pc:chgData name="Jin Wang" userId="3733580_tp_dropbox" providerId="OAuth2" clId="{0B1E9B24-9653-FC43-B57C-038C966FF512}" dt="2018-03-23T03:05:25.068" v="176" actId="20577"/>
        <pc:sldMkLst>
          <pc:docMk/>
          <pc:sldMk cId="3309402844" sldId="274"/>
        </pc:sldMkLst>
        <pc:spChg chg="mod">
          <ac:chgData name="Jin Wang" userId="3733580_tp_dropbox" providerId="OAuth2" clId="{0B1E9B24-9653-FC43-B57C-038C966FF512}" dt="2018-03-23T03:05:25.068" v="176" actId="20577"/>
          <ac:spMkLst>
            <pc:docMk/>
            <pc:sldMk cId="3309402844" sldId="274"/>
            <ac:spMk id="3" creationId="{00000000-0000-0000-0000-000000000000}"/>
          </ac:spMkLst>
        </pc:spChg>
      </pc:sldChg>
      <pc:sldChg chg="modSp">
        <pc:chgData name="Jin Wang" userId="3733580_tp_dropbox" providerId="OAuth2" clId="{0B1E9B24-9653-FC43-B57C-038C966FF512}" dt="2018-03-23T03:20:14.976" v="379" actId="20577"/>
        <pc:sldMkLst>
          <pc:docMk/>
          <pc:sldMk cId="3128413137" sldId="277"/>
        </pc:sldMkLst>
        <pc:spChg chg="mod">
          <ac:chgData name="Jin Wang" userId="3733580_tp_dropbox" providerId="OAuth2" clId="{0B1E9B24-9653-FC43-B57C-038C966FF512}" dt="2018-03-23T03:20:14.976" v="379" actId="20577"/>
          <ac:spMkLst>
            <pc:docMk/>
            <pc:sldMk cId="3128413137" sldId="277"/>
            <ac:spMk id="3" creationId="{00000000-0000-0000-0000-000000000000}"/>
          </ac:spMkLst>
        </pc:spChg>
        <pc:picChg chg="mod">
          <ac:chgData name="Jin Wang" userId="3733580_tp_dropbox" providerId="OAuth2" clId="{0B1E9B24-9653-FC43-B57C-038C966FF512}" dt="2018-03-23T03:14:50.444" v="281" actId="1076"/>
          <ac:picMkLst>
            <pc:docMk/>
            <pc:sldMk cId="3128413137" sldId="277"/>
            <ac:picMk id="5" creationId="{00000000-0000-0000-0000-000000000000}"/>
          </ac:picMkLst>
        </pc:picChg>
      </pc:sldChg>
      <pc:sldChg chg="addSp delSp modSp">
        <pc:chgData name="Jin Wang" userId="3733580_tp_dropbox" providerId="OAuth2" clId="{0B1E9B24-9653-FC43-B57C-038C966FF512}" dt="2018-03-23T03:21:49.172" v="433" actId="20577"/>
        <pc:sldMkLst>
          <pc:docMk/>
          <pc:sldMk cId="2101561940" sldId="278"/>
        </pc:sldMkLst>
        <pc:spChg chg="add del mod">
          <ac:chgData name="Jin Wang" userId="3733580_tp_dropbox" providerId="OAuth2" clId="{0B1E9B24-9653-FC43-B57C-038C966FF512}" dt="2018-03-23T03:18:36.892" v="316" actId="478"/>
          <ac:spMkLst>
            <pc:docMk/>
            <pc:sldMk cId="2101561940" sldId="278"/>
            <ac:spMk id="2" creationId="{25DFABF2-84F5-094C-9C15-BF72935955BA}"/>
          </ac:spMkLst>
        </pc:spChg>
        <pc:spChg chg="mod">
          <ac:chgData name="Jin Wang" userId="3733580_tp_dropbox" providerId="OAuth2" clId="{0B1E9B24-9653-FC43-B57C-038C966FF512}" dt="2018-03-23T03:21:49.172" v="433" actId="20577"/>
          <ac:spMkLst>
            <pc:docMk/>
            <pc:sldMk cId="2101561940" sldId="278"/>
            <ac:spMk id="3" creationId="{00000000-0000-0000-0000-000000000000}"/>
          </ac:spMkLst>
        </pc:spChg>
        <pc:spChg chg="add del mod">
          <ac:chgData name="Jin Wang" userId="3733580_tp_dropbox" providerId="OAuth2" clId="{0B1E9B24-9653-FC43-B57C-038C966FF512}" dt="2018-03-23T03:18:39.780" v="317" actId="478"/>
          <ac:spMkLst>
            <pc:docMk/>
            <pc:sldMk cId="2101561940" sldId="278"/>
            <ac:spMk id="13" creationId="{DDAA8419-C783-AA48-84DB-689F4738DAB8}"/>
          </ac:spMkLst>
        </pc:spChg>
      </pc:sldChg>
      <pc:sldChg chg="modSp">
        <pc:chgData name="Jin Wang" userId="3733580_tp_dropbox" providerId="OAuth2" clId="{0B1E9B24-9653-FC43-B57C-038C966FF512}" dt="2018-03-23T02:53:07.825" v="16" actId="20577"/>
        <pc:sldMkLst>
          <pc:docMk/>
          <pc:sldMk cId="2124001023" sldId="312"/>
        </pc:sldMkLst>
        <pc:spChg chg="mod">
          <ac:chgData name="Jin Wang" userId="3733580_tp_dropbox" providerId="OAuth2" clId="{0B1E9B24-9653-FC43-B57C-038C966FF512}" dt="2018-03-23T02:53:07.825" v="16" actId="20577"/>
          <ac:spMkLst>
            <pc:docMk/>
            <pc:sldMk cId="2124001023" sldId="312"/>
            <ac:spMk id="3" creationId="{00000000-0000-0000-0000-000000000000}"/>
          </ac:spMkLst>
        </pc:spChg>
      </pc:sldChg>
    </pc:docChg>
  </pc:docChgLst>
  <pc:docChgLst>
    <pc:chgData name="Wang Jin" userId="3733580_tp_dropbox" providerId="OAuth2" clId="{2DF9E99C-1BDE-C147-B34C-1835F1571EDF}"/>
    <pc:docChg chg="undo custSel delSld modSld">
      <pc:chgData name="Wang Jin" userId="3733580_tp_dropbox" providerId="OAuth2" clId="{2DF9E99C-1BDE-C147-B34C-1835F1571EDF}" dt="2020-03-23T02:08:20.579" v="46" actId="20577"/>
      <pc:docMkLst>
        <pc:docMk/>
      </pc:docMkLst>
      <pc:sldChg chg="modSp">
        <pc:chgData name="Wang Jin" userId="3733580_tp_dropbox" providerId="OAuth2" clId="{2DF9E99C-1BDE-C147-B34C-1835F1571EDF}" dt="2020-03-23T02:01:45.292" v="7" actId="207"/>
        <pc:sldMkLst>
          <pc:docMk/>
          <pc:sldMk cId="2733191305" sldId="305"/>
        </pc:sldMkLst>
        <pc:spChg chg="mod">
          <ac:chgData name="Wang Jin" userId="3733580_tp_dropbox" providerId="OAuth2" clId="{2DF9E99C-1BDE-C147-B34C-1835F1571EDF}" dt="2020-03-23T02:01:45.292" v="7" actId="207"/>
          <ac:spMkLst>
            <pc:docMk/>
            <pc:sldMk cId="2733191305" sldId="305"/>
            <ac:spMk id="3" creationId="{00000000-0000-0000-0000-000000000000}"/>
          </ac:spMkLst>
        </pc:spChg>
      </pc:sldChg>
      <pc:sldChg chg="modSp">
        <pc:chgData name="Wang Jin" userId="3733580_tp_dropbox" providerId="OAuth2" clId="{2DF9E99C-1BDE-C147-B34C-1835F1571EDF}" dt="2020-03-23T02:08:20.579" v="46" actId="20577"/>
        <pc:sldMkLst>
          <pc:docMk/>
          <pc:sldMk cId="3718945642" sldId="351"/>
        </pc:sldMkLst>
        <pc:spChg chg="mod">
          <ac:chgData name="Wang Jin" userId="3733580_tp_dropbox" providerId="OAuth2" clId="{2DF9E99C-1BDE-C147-B34C-1835F1571EDF}" dt="2020-03-23T02:08:20.579" v="46" actId="20577"/>
          <ac:spMkLst>
            <pc:docMk/>
            <pc:sldMk cId="3718945642" sldId="351"/>
            <ac:spMk id="3" creationId="{00000000-0000-0000-0000-000000000000}"/>
          </ac:spMkLst>
        </pc:spChg>
      </pc:sldChg>
      <pc:sldChg chg="modSp del">
        <pc:chgData name="Wang Jin" userId="3733580_tp_dropbox" providerId="OAuth2" clId="{2DF9E99C-1BDE-C147-B34C-1835F1571EDF}" dt="2020-03-23T02:07:24.432" v="17" actId="2696"/>
        <pc:sldMkLst>
          <pc:docMk/>
          <pc:sldMk cId="2127356815" sldId="368"/>
        </pc:sldMkLst>
        <pc:spChg chg="mod">
          <ac:chgData name="Wang Jin" userId="3733580_tp_dropbox" providerId="OAuth2" clId="{2DF9E99C-1BDE-C147-B34C-1835F1571EDF}" dt="2020-03-23T02:06:35.593" v="16" actId="20577"/>
          <ac:spMkLst>
            <pc:docMk/>
            <pc:sldMk cId="2127356815" sldId="368"/>
            <ac:spMk id="3" creationId="{95D371AC-50F0-A944-A6DF-14F476E48276}"/>
          </ac:spMkLst>
        </pc:spChg>
      </pc:sldChg>
      <pc:sldChg chg="del">
        <pc:chgData name="Wang Jin" userId="3733580_tp_dropbox" providerId="OAuth2" clId="{2DF9E99C-1BDE-C147-B34C-1835F1571EDF}" dt="2020-03-23T02:07:28.046" v="18" actId="2696"/>
        <pc:sldMkLst>
          <pc:docMk/>
          <pc:sldMk cId="4197455854" sldId="3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840CA3D-F2BA-9A4F-92C3-62C3E97527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895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DD8E1-B0BB-3642-8096-16940CA47E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713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51B8D-014D-8B48-A0B4-DC0CADE796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148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045A2-FCC8-6E45-9DB9-4480F3A2D3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538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5DE04-B3F2-2B48-B908-FA85D79B41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939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C8913-AEE4-2346-897C-B23C7CA0FB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297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7BEE1-F956-6345-AA44-1DC63FD3DF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708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4ECBB-8D5B-AE4D-BA10-98AEAA3A78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691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543AA-E093-204A-8A44-EF32BBC16D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9175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540BB-BAA6-6E41-948A-C3D744E611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94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CE354-C75B-814B-AA4B-936C887F6C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86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248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/>
            </a:lvl1pPr>
          </a:lstStyle>
          <a:p>
            <a:pPr>
              <a:defRPr/>
            </a:pPr>
            <a:fld id="{D44CBE40-AD76-7D47-9ACF-A35F5EB908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微軟正黑體"/>
          <a:ea typeface="微軟正黑體"/>
          <a:cs typeface="微軟正黑體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BiauKai" charset="0"/>
          <a:ea typeface="BiauKai" charset="0"/>
          <a:cs typeface="BiauKai" charset="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BiauKai" charset="0"/>
          <a:ea typeface="BiauKai" charset="0"/>
          <a:cs typeface="BiauKai" charset="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BiauKai" charset="0"/>
          <a:ea typeface="BiauKai" charset="0"/>
          <a:cs typeface="BiauKai" charset="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BiauKai" charset="0"/>
          <a:ea typeface="BiauKai" charset="0"/>
          <a:cs typeface="BiauKai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華康中楷體" charset="0"/>
          <a:cs typeface="華康中楷體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華康中楷體" charset="0"/>
          <a:cs typeface="華康中楷體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華康中楷體" charset="0"/>
          <a:cs typeface="華康中楷體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華康中楷體" charset="0"/>
          <a:cs typeface="華康中楷體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q"/>
        <a:defRPr kumimoji="1" sz="3200">
          <a:solidFill>
            <a:schemeClr val="tx1"/>
          </a:solidFill>
          <a:latin typeface="微軟正黑體"/>
          <a:ea typeface="微軟正黑體"/>
          <a:cs typeface="微軟正黑體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defRPr kumimoji="1" sz="2800">
          <a:solidFill>
            <a:schemeClr val="tx1"/>
          </a:solidFill>
          <a:latin typeface="微軟正黑體"/>
          <a:ea typeface="微軟正黑體"/>
          <a:cs typeface="微軟正黑體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ü"/>
        <a:defRPr kumimoji="1" sz="2400">
          <a:solidFill>
            <a:schemeClr val="tx1"/>
          </a:solidFill>
          <a:latin typeface="微軟正黑體"/>
          <a:ea typeface="微軟正黑體"/>
          <a:cs typeface="微軟正黑體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kumimoji="1" sz="2000">
          <a:solidFill>
            <a:schemeClr val="tx1"/>
          </a:solidFill>
          <a:latin typeface="微軟正黑體"/>
          <a:ea typeface="微軟正黑體"/>
          <a:cs typeface="微軟正黑體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微軟正黑體"/>
          <a:ea typeface="微軟正黑體"/>
          <a:cs typeface="微軟正黑體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90600" y="548680"/>
            <a:ext cx="7772400" cy="2423120"/>
          </a:xfrm>
        </p:spPr>
        <p:txBody>
          <a:bodyPr/>
          <a:lstStyle/>
          <a:p>
            <a:pPr algn="ctr">
              <a:defRPr/>
            </a:pPr>
            <a:r>
              <a:rPr lang="en-US" altLang="zh-TW" dirty="0"/>
              <a:t>Lecture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Fitting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endParaRPr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8975" y="3886200"/>
            <a:ext cx="7780338" cy="1752600"/>
          </a:xfrm>
        </p:spPr>
        <p:txBody>
          <a:bodyPr/>
          <a:lstStyle/>
          <a:p>
            <a:pPr>
              <a:defRPr/>
            </a:pPr>
            <a:r>
              <a:rPr lang="zh-TW" altLang="en-US" sz="3600" dirty="0">
                <a:latin typeface="微軟正黑體"/>
                <a:ea typeface="微軟正黑體"/>
                <a:cs typeface="微軟正黑體"/>
              </a:rPr>
              <a:t>國立交通大學</a:t>
            </a:r>
            <a:r>
              <a:rPr lang="en-US" altLang="zh-TW" sz="3600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zh-TW" altLang="en-US" sz="3600" dirty="0">
                <a:latin typeface="微軟正黑體"/>
                <a:ea typeface="微軟正黑體"/>
                <a:cs typeface="微軟正黑體"/>
              </a:rPr>
              <a:t>運輸與物流管理學系</a:t>
            </a:r>
            <a:endParaRPr lang="en-US" altLang="zh-TW" sz="3600" dirty="0">
              <a:latin typeface="微軟正黑體"/>
              <a:ea typeface="微軟正黑體"/>
              <a:cs typeface="微軟正黑體"/>
            </a:endParaRPr>
          </a:p>
          <a:p>
            <a:pPr>
              <a:defRPr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王晉元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 2020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©</a:t>
            </a:r>
          </a:p>
          <a:p>
            <a:pPr>
              <a:defRPr/>
            </a:pPr>
            <a:endParaRPr lang="en-US" altLang="zh-TW" sz="14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0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Generalized</a:t>
            </a:r>
            <a:r>
              <a:rPr lang="zh-TW" altLang="en-US" dirty="0"/>
              <a:t> </a:t>
            </a:r>
            <a:r>
              <a:rPr lang="en-US" altLang="zh-TW" dirty="0"/>
              <a:t>Linear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608" y="2017713"/>
            <a:ext cx="7911480" cy="4114800"/>
          </a:xfrm>
        </p:spPr>
        <p:txBody>
          <a:bodyPr/>
          <a:lstStyle/>
          <a:p>
            <a:r>
              <a:rPr lang="zh-CN" altLang="en-US" dirty="0"/>
              <a:t>此分割線</a:t>
            </a:r>
            <a:r>
              <a:rPr lang="zh-TW" altLang="en-US" dirty="0"/>
              <a:t>稱為線性區隔</a:t>
            </a:r>
            <a:r>
              <a:rPr lang="en-US" altLang="zh-TW" sz="2800" dirty="0"/>
              <a:t>(linear</a:t>
            </a:r>
            <a:r>
              <a:rPr lang="zh-TW" altLang="en-US" sz="2800" dirty="0"/>
              <a:t> </a:t>
            </a:r>
            <a:r>
              <a:rPr lang="en-US" altLang="zh-TW" sz="2800" dirty="0"/>
              <a:t>discriminant)</a:t>
            </a:r>
          </a:p>
          <a:p>
            <a:pPr lvl="1"/>
            <a:r>
              <a:rPr lang="zh-TW" altLang="en-US" dirty="0"/>
              <a:t>區隔（</a:t>
            </a:r>
            <a:r>
              <a:rPr lang="en-US" altLang="zh-TW" dirty="0"/>
              <a:t>discriminate</a:t>
            </a:r>
            <a:r>
              <a:rPr lang="zh-TW" altLang="en-US" dirty="0"/>
              <a:t>）不同的分類（</a:t>
            </a:r>
            <a:r>
              <a:rPr lang="en-US" altLang="zh-TW" dirty="0"/>
              <a:t>class</a:t>
            </a:r>
            <a:r>
              <a:rPr lang="zh-TW" altLang="en-US" dirty="0"/>
              <a:t>）</a:t>
            </a:r>
            <a:r>
              <a:rPr lang="zh-TW" altLang="en-US" i="1" dirty="0">
                <a:latin typeface="Times New Roman"/>
                <a:cs typeface="Times New Roman"/>
              </a:rPr>
              <a:t> </a:t>
            </a:r>
            <a:endParaRPr lang="en-US" altLang="zh-TW" i="1" dirty="0">
              <a:latin typeface="Times New Roman"/>
              <a:cs typeface="Times New Roman"/>
            </a:endParaRPr>
          </a:p>
          <a:p>
            <a:r>
              <a:rPr lang="en-US" altLang="zh-TW" i="1" dirty="0">
                <a:latin typeface="Times New Roman"/>
                <a:cs typeface="Times New Roman"/>
              </a:rPr>
              <a:t> f </a:t>
            </a:r>
            <a:r>
              <a:rPr kumimoji="1" lang="en-US" altLang="zh-TW" dirty="0">
                <a:latin typeface="Times New Roman"/>
                <a:cs typeface="Times New Roman"/>
              </a:rPr>
              <a:t>(</a:t>
            </a:r>
            <a:r>
              <a:rPr kumimoji="1" lang="en-US" altLang="zh-TW" i="1" dirty="0">
                <a:latin typeface="Times New Roman"/>
                <a:cs typeface="Times New Roman"/>
              </a:rPr>
              <a:t>x</a:t>
            </a:r>
            <a:r>
              <a:rPr kumimoji="1" lang="en-US" altLang="zh-TW" dirty="0">
                <a:latin typeface="Times New Roman"/>
                <a:cs typeface="Times New Roman"/>
              </a:rPr>
              <a:t>)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en-US" altLang="zh-TW" dirty="0">
                <a:latin typeface="Times New Roman"/>
                <a:cs typeface="Times New Roman"/>
              </a:rPr>
              <a:t>=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w</a:t>
            </a:r>
            <a:r>
              <a:rPr kumimoji="1" lang="en-US" altLang="zh-TW" baseline="-25000" dirty="0">
                <a:latin typeface="Times New Roman"/>
                <a:cs typeface="Times New Roman"/>
              </a:rPr>
              <a:t>0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en-US" altLang="zh-TW" dirty="0">
                <a:latin typeface="Times New Roman"/>
                <a:cs typeface="Times New Roman"/>
              </a:rPr>
              <a:t>+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1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baseline="-25000" dirty="0">
                <a:latin typeface="Times New Roman"/>
                <a:cs typeface="Times New Roman"/>
              </a:rPr>
              <a:t>1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en-US" altLang="zh-TW" dirty="0">
                <a:latin typeface="Times New Roman"/>
                <a:cs typeface="Times New Roman"/>
              </a:rPr>
              <a:t>+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2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baseline="-25000" dirty="0">
                <a:latin typeface="Times New Roman"/>
                <a:cs typeface="Times New Roman"/>
              </a:rPr>
              <a:t>2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en-US" altLang="zh-TW" dirty="0">
                <a:latin typeface="Times New Roman"/>
                <a:cs typeface="Times New Roman"/>
              </a:rPr>
              <a:t>+…</a:t>
            </a:r>
          </a:p>
          <a:p>
            <a:pPr lvl="1"/>
            <a:r>
              <a:rPr lang="zh-TW" altLang="en-US" dirty="0">
                <a:latin typeface="Times New Roman"/>
                <a:cs typeface="Times New Roman"/>
              </a:rPr>
              <a:t>例：</a:t>
            </a:r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= 60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–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Age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– 1.5Balance</a:t>
            </a:r>
          </a:p>
          <a:p>
            <a:pPr lvl="1"/>
            <a:r>
              <a:rPr kumimoji="1" lang="zh-TW" altLang="en-US" dirty="0"/>
              <a:t>計算</a:t>
            </a:r>
            <a:r>
              <a:rPr kumimoji="1" lang="en-US" altLang="zh-TW" dirty="0"/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為正或為負，即可分類</a:t>
            </a:r>
            <a:endParaRPr lang="en-US" altLang="zh-TW" dirty="0">
              <a:latin typeface="Times New Roman"/>
              <a:cs typeface="Times New Roman"/>
            </a:endParaRPr>
          </a:p>
          <a:p>
            <a:r>
              <a:rPr lang="zh-TW" altLang="en-US" dirty="0">
                <a:latin typeface="Times New Roman"/>
                <a:cs typeface="Times New Roman"/>
              </a:rPr>
              <a:t>將模式「套入」訓練資料，找出最適</a:t>
            </a:r>
            <a:r>
              <a:rPr lang="en-US" altLang="zh-TW" i="1" dirty="0" err="1">
                <a:latin typeface="Times New Roman"/>
                <a:cs typeface="Times New Roman"/>
              </a:rPr>
              <a:t>w</a:t>
            </a:r>
            <a:r>
              <a:rPr lang="en-US" altLang="zh-TW" i="1" baseline="-25000" dirty="0" err="1">
                <a:latin typeface="Times New Roman"/>
                <a:cs typeface="Times New Roman"/>
              </a:rPr>
              <a:t>i</a:t>
            </a:r>
            <a:r>
              <a:rPr lang="en-US" altLang="zh-TW" i="1" baseline="-25000" dirty="0">
                <a:latin typeface="Times New Roman"/>
                <a:cs typeface="Times New Roman"/>
              </a:rPr>
              <a:t> </a:t>
            </a:r>
            <a:r>
              <a:rPr lang="zh-TW" altLang="en-US" dirty="0">
                <a:latin typeface="Times New Roman"/>
                <a:cs typeface="Times New Roman"/>
              </a:rPr>
              <a:t>值</a:t>
            </a:r>
            <a:endParaRPr lang="en-US" altLang="zh-TW" dirty="0">
              <a:latin typeface="Times New Roman"/>
              <a:cs typeface="Times New Roman"/>
            </a:endParaRPr>
          </a:p>
          <a:p>
            <a:pPr lvl="1"/>
            <a:r>
              <a:rPr lang="en-US" altLang="zh-TW" i="1" dirty="0" err="1">
                <a:latin typeface="Times New Roman"/>
                <a:cs typeface="Times New Roman"/>
              </a:rPr>
              <a:t>w</a:t>
            </a:r>
            <a:r>
              <a:rPr lang="en-US" altLang="zh-TW" i="1" baseline="-25000" dirty="0" err="1">
                <a:latin typeface="Times New Roman"/>
                <a:cs typeface="Times New Roman"/>
              </a:rPr>
              <a:t>i</a:t>
            </a:r>
            <a:r>
              <a:rPr lang="en-US" altLang="zh-TW" i="1" baseline="-25000" dirty="0">
                <a:latin typeface="Times New Roman"/>
                <a:cs typeface="Times New Roman"/>
              </a:rPr>
              <a:t> </a:t>
            </a:r>
            <a:r>
              <a:rPr lang="en-US" altLang="en-US" dirty="0" err="1">
                <a:latin typeface="Times New Roman"/>
                <a:cs typeface="Times New Roman"/>
              </a:rPr>
              <a:t>反</a:t>
            </a:r>
            <a:r>
              <a:rPr lang="zh-TW" altLang="en-US" dirty="0">
                <a:latin typeface="Times New Roman"/>
                <a:cs typeface="Times New Roman"/>
              </a:rPr>
              <a:t>映該屬性的重要</a:t>
            </a:r>
            <a:r>
              <a:rPr lang="zh-CN" altLang="en-US" dirty="0">
                <a:latin typeface="Times New Roman"/>
                <a:cs typeface="Times New Roman"/>
              </a:rPr>
              <a:t>程度，</a:t>
            </a:r>
            <a:r>
              <a:rPr kumimoji="1" lang="zh-TW" altLang="en-US" dirty="0">
                <a:latin typeface="Times New Roman"/>
                <a:cs typeface="Times New Roman"/>
              </a:rPr>
              <a:t>數值越大越重要</a:t>
            </a:r>
            <a:endParaRPr kumimoji="1" lang="en-US" altLang="zh-TW" dirty="0">
              <a:latin typeface="Times New Roman"/>
              <a:cs typeface="Times New Roman"/>
            </a:endParaRPr>
          </a:p>
          <a:p>
            <a:pPr lvl="1"/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的函數值可以看成是各屬性的加權總和</a:t>
            </a:r>
            <a:endParaRPr kumimoji="1" lang="en-US" altLang="zh-TW" dirty="0">
              <a:latin typeface="Times New Roman"/>
              <a:cs typeface="Times New Roman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E64FB2-19CE-2E4E-A9C5-6E993C1D0314}"/>
              </a:ext>
            </a:extLst>
          </p:cNvPr>
          <p:cNvSpPr txBox="1"/>
          <p:nvPr/>
        </p:nvSpPr>
        <p:spPr>
          <a:xfrm>
            <a:off x="6224530" y="3198167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屬性重要程度：權重</a:t>
            </a:r>
          </a:p>
        </p:txBody>
      </p:sp>
    </p:spTree>
    <p:extLst>
      <p:ext uri="{BB962C8B-B14F-4D97-AF65-F5344CB8AC3E}">
        <p14:creationId xmlns:p14="http://schemas.microsoft.com/office/powerpoint/2010/main" val="25846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Find?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5" name="圖片 4" descr="螢幕截圖 2016-03-03 08.3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75594"/>
            <a:ext cx="4248472" cy="3461718"/>
          </a:xfrm>
          <a:prstGeom prst="rect">
            <a:avLst/>
          </a:prstGeom>
        </p:spPr>
      </p:pic>
      <p:pic>
        <p:nvPicPr>
          <p:cNvPr id="6" name="圖片 5" descr="螢幕截圖 2016-03-03 08.35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08920"/>
            <a:ext cx="4240513" cy="34933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36096" y="184482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存在許多線性分割</a:t>
            </a:r>
            <a:endParaRPr kumimoji="1"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每個都可完美分割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36096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哪個最好？</a:t>
            </a:r>
          </a:p>
        </p:txBody>
      </p:sp>
    </p:spTree>
    <p:extLst>
      <p:ext uri="{BB962C8B-B14F-4D97-AF65-F5344CB8AC3E}">
        <p14:creationId xmlns:p14="http://schemas.microsoft.com/office/powerpoint/2010/main" val="146704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Objective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在決定</a:t>
            </a:r>
            <a:r>
              <a:rPr lang="en-US" altLang="en-US" dirty="0"/>
              <a:t>屬性</a:t>
            </a:r>
            <a:r>
              <a:rPr lang="zh-TW" altLang="en-US" dirty="0"/>
              <a:t>的權重時，目標是什麼？</a:t>
            </a:r>
            <a:endParaRPr lang="en-US" altLang="zh-TW" dirty="0"/>
          </a:p>
          <a:p>
            <a:pPr lvl="1"/>
            <a:r>
              <a:rPr lang="zh-TW" altLang="en-US" dirty="0"/>
              <a:t>不同的目標，會產生不同的結果</a:t>
            </a:r>
            <a:endParaRPr lang="en-US" altLang="zh-TW" dirty="0"/>
          </a:p>
          <a:p>
            <a:r>
              <a:rPr lang="zh-TW" altLang="en-US" dirty="0"/>
              <a:t>需要有個目標式來引導權重的產生</a:t>
            </a:r>
            <a:endParaRPr lang="en-US" altLang="zh-TW" dirty="0"/>
          </a:p>
          <a:p>
            <a:pPr lvl="1"/>
            <a:r>
              <a:rPr lang="zh-TW" altLang="en-US" dirty="0"/>
              <a:t>目標式通常代表預測值與真實值的誤差</a:t>
            </a:r>
            <a:endParaRPr lang="en-US" altLang="zh-TW" dirty="0"/>
          </a:p>
          <a:p>
            <a:pPr lvl="1"/>
            <a:r>
              <a:rPr lang="zh-TW" altLang="en-US" dirty="0"/>
              <a:t>通常是透過最佳化目標值來求得「最適」的權重值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79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幾個常用的</a:t>
            </a:r>
            <a:r>
              <a:rPr kumimoji="1" lang="zh-CN" altLang="en-US" dirty="0"/>
              <a:t>線性分隔</a:t>
            </a:r>
            <a:r>
              <a:rPr kumimoji="1" lang="zh-TW" altLang="en-US" dirty="0"/>
              <a:t>模式</a:t>
            </a:r>
            <a:endParaRPr kumimoji="1" lang="en-US" altLang="zh-TW" dirty="0"/>
          </a:p>
          <a:p>
            <a:pPr lvl="1"/>
            <a:r>
              <a:rPr lang="en-US" altLang="zh-TW" dirty="0"/>
              <a:t>S</a:t>
            </a:r>
            <a:r>
              <a:rPr kumimoji="1" lang="en-US" altLang="zh-TW" dirty="0"/>
              <a:t>upport</a:t>
            </a:r>
            <a:r>
              <a:rPr kumimoji="1" lang="zh-TW" altLang="en-US" dirty="0"/>
              <a:t> </a:t>
            </a:r>
            <a:r>
              <a:rPr lang="en-US" altLang="zh-TW" dirty="0"/>
              <a:t>V</a:t>
            </a:r>
            <a:r>
              <a:rPr kumimoji="1" lang="en-US" altLang="zh-TW" dirty="0"/>
              <a:t>ector</a:t>
            </a:r>
            <a:r>
              <a:rPr kumimoji="1" lang="zh-TW" altLang="en-US" dirty="0"/>
              <a:t> </a:t>
            </a:r>
            <a:r>
              <a:rPr lang="en-US" altLang="zh-TW" dirty="0"/>
              <a:t>M</a:t>
            </a:r>
            <a:r>
              <a:rPr kumimoji="1" lang="en-US" altLang="zh-TW" dirty="0"/>
              <a:t>achine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SVM</a:t>
            </a:r>
            <a:r>
              <a:rPr kumimoji="1" lang="zh-CN" altLang="en-US" dirty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L</a:t>
            </a:r>
            <a:r>
              <a:rPr kumimoji="1" lang="en-US" altLang="zh-TW" dirty="0"/>
              <a:t>inear</a:t>
            </a:r>
            <a:r>
              <a:rPr kumimoji="1" lang="zh-TW" altLang="en-US" dirty="0"/>
              <a:t> </a:t>
            </a:r>
            <a:r>
              <a:rPr lang="en-US" altLang="zh-TW" dirty="0"/>
              <a:t>R</a:t>
            </a:r>
            <a:r>
              <a:rPr kumimoji="1" lang="en-US" altLang="zh-TW" dirty="0"/>
              <a:t>egression</a:t>
            </a:r>
            <a:endParaRPr lang="en-US" altLang="zh-TW" dirty="0"/>
          </a:p>
          <a:p>
            <a:pPr lvl="1"/>
            <a:r>
              <a:rPr lang="en-US" altLang="zh-TW" dirty="0"/>
              <a:t>L</a:t>
            </a:r>
            <a:r>
              <a:rPr kumimoji="1" lang="en-US" altLang="zh-TW" dirty="0"/>
              <a:t>ogistic</a:t>
            </a:r>
            <a:r>
              <a:rPr kumimoji="1" lang="zh-TW" altLang="en-US" dirty="0"/>
              <a:t> </a:t>
            </a:r>
            <a:r>
              <a:rPr lang="en-US" altLang="zh-TW" dirty="0"/>
              <a:t>R</a:t>
            </a:r>
            <a:r>
              <a:rPr kumimoji="1" lang="en-US" altLang="zh-TW" dirty="0"/>
              <a:t>egression</a:t>
            </a:r>
            <a:endParaRPr lang="en-US" altLang="zh-TW" dirty="0"/>
          </a:p>
          <a:p>
            <a:pPr lvl="1"/>
            <a:r>
              <a:rPr lang="zh-TW" altLang="en-US" dirty="0"/>
              <a:t>這些方法主要</a:t>
            </a:r>
            <a:r>
              <a:rPr lang="zh-CN" altLang="en-US" dirty="0"/>
              <a:t>的</a:t>
            </a:r>
            <a:r>
              <a:rPr lang="zh-TW" altLang="en-US" dirty="0"/>
              <a:t>差異，在於使用了</a:t>
            </a:r>
            <a:r>
              <a:rPr lang="zh-TW" altLang="en-US" dirty="0">
                <a:solidFill>
                  <a:srgbClr val="FF0000"/>
                </a:solidFill>
              </a:rPr>
              <a:t>不同</a:t>
            </a:r>
            <a:r>
              <a:rPr lang="zh-TW" altLang="en-US" dirty="0"/>
              <a:t>的目標式來量測預測的誤差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F3ED3F-B211-BD45-982F-DB72ED5990DB}"/>
              </a:ext>
            </a:extLst>
          </p:cNvPr>
          <p:cNvSpPr txBox="1"/>
          <p:nvPr/>
        </p:nvSpPr>
        <p:spPr>
          <a:xfrm>
            <a:off x="1763688" y="5085184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目標式不一樣</a:t>
            </a:r>
            <a:endParaRPr kumimoji="1" lang="en-US" altLang="zh-TW" dirty="0"/>
          </a:p>
          <a:p>
            <a:r>
              <a:rPr lang="zh-TW" altLang="en-US" dirty="0"/>
              <a:t>但都是線性分割線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813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200" dirty="0"/>
              <a:t>An</a:t>
            </a:r>
            <a:r>
              <a:rPr lang="zh-TW" altLang="en-US" sz="4200" dirty="0"/>
              <a:t> </a:t>
            </a:r>
            <a:r>
              <a:rPr lang="en-US" altLang="zh-TW" sz="4200" dirty="0"/>
              <a:t>Example</a:t>
            </a:r>
            <a:r>
              <a:rPr lang="zh-TW" altLang="en-US" sz="4200" dirty="0"/>
              <a:t> </a:t>
            </a:r>
            <a:r>
              <a:rPr lang="en-US" altLang="zh-TW" sz="4200" dirty="0"/>
              <a:t>of</a:t>
            </a:r>
            <a:r>
              <a:rPr lang="zh-TW" altLang="en-US" sz="4200" dirty="0"/>
              <a:t> </a:t>
            </a:r>
            <a:r>
              <a:rPr lang="en-US" altLang="zh-TW" sz="4200" dirty="0"/>
              <a:t>Mining</a:t>
            </a:r>
            <a:r>
              <a:rPr lang="zh-TW" altLang="en-US" sz="4200" dirty="0"/>
              <a:t> </a:t>
            </a:r>
            <a:r>
              <a:rPr lang="en-US" altLang="zh-TW" sz="4200" dirty="0"/>
              <a:t>a</a:t>
            </a:r>
            <a:r>
              <a:rPr lang="zh-TW" altLang="en-US" sz="4200" dirty="0"/>
              <a:t> </a:t>
            </a:r>
            <a:r>
              <a:rPr lang="en-US" altLang="zh-TW" sz="4200" dirty="0"/>
              <a:t>Linear</a:t>
            </a:r>
            <a:r>
              <a:rPr lang="zh-TW" altLang="en-US" sz="4200" dirty="0"/>
              <a:t> </a:t>
            </a:r>
            <a:r>
              <a:rPr lang="en-US" altLang="zh-TW" sz="4200" dirty="0"/>
              <a:t>Discriminant</a:t>
            </a:r>
            <a:r>
              <a:rPr lang="zh-TW" altLang="en-US" sz="4200" dirty="0"/>
              <a:t> </a:t>
            </a:r>
            <a:r>
              <a:rPr lang="en-US" altLang="zh-TW" sz="4200" dirty="0"/>
              <a:t>from</a:t>
            </a:r>
            <a:r>
              <a:rPr lang="zh-TW" altLang="en-US" sz="4200" dirty="0"/>
              <a:t> </a:t>
            </a:r>
            <a:r>
              <a:rPr lang="en-US" altLang="zh-TW" sz="4200" dirty="0"/>
              <a:t>Data</a:t>
            </a:r>
            <a:endParaRPr kumimoji="1"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簡化版範鳶尾花（</a:t>
            </a:r>
            <a:r>
              <a:rPr lang="en-US" altLang="zh-TW" dirty="0"/>
              <a:t>iris</a:t>
            </a:r>
            <a:r>
              <a:rPr lang="zh-TW" altLang="en-US" dirty="0"/>
              <a:t>）資料庫</a:t>
            </a:r>
            <a:endParaRPr lang="en-US" altLang="zh-TW" dirty="0"/>
          </a:p>
          <a:p>
            <a:pPr lvl="1"/>
            <a:r>
              <a:rPr lang="zh-TW" altLang="en-US" dirty="0"/>
              <a:t>每筆資料只有</a:t>
            </a:r>
            <a:r>
              <a:rPr lang="en-US" altLang="zh-TW" dirty="0"/>
              <a:t>2</a:t>
            </a:r>
            <a:r>
              <a:rPr lang="zh-TW" altLang="en-US" dirty="0"/>
              <a:t>個屬性</a:t>
            </a:r>
            <a:r>
              <a:rPr lang="zh-CN" altLang="en-US" dirty="0"/>
              <a:t>（為了方便呈現）</a:t>
            </a:r>
            <a:endParaRPr lang="en-US" altLang="zh-TW" dirty="0"/>
          </a:p>
          <a:p>
            <a:pPr lvl="2"/>
            <a:r>
              <a:rPr lang="en-US" altLang="zh-TW" dirty="0"/>
              <a:t>Petal</a:t>
            </a:r>
            <a:r>
              <a:rPr lang="zh-TW" altLang="en-US" dirty="0"/>
              <a:t>（花冠）以及</a:t>
            </a:r>
            <a:r>
              <a:rPr lang="en-US" altLang="zh-TW" dirty="0"/>
              <a:t>Sepal</a:t>
            </a:r>
            <a:r>
              <a:rPr lang="zh-TW" altLang="en-US" dirty="0"/>
              <a:t>（花萼）的寬度</a:t>
            </a:r>
            <a:endParaRPr lang="en-US" altLang="zh-TW" dirty="0"/>
          </a:p>
          <a:p>
            <a:pPr lvl="1"/>
            <a:r>
              <a:rPr lang="zh-TW" altLang="en-US" dirty="0"/>
              <a:t>只有</a:t>
            </a:r>
            <a:r>
              <a:rPr lang="en-US" altLang="zh-TW" dirty="0"/>
              <a:t>2</a:t>
            </a:r>
            <a:r>
              <a:rPr lang="zh-TW" altLang="en-US" dirty="0"/>
              <a:t>個品</a:t>
            </a:r>
            <a:r>
              <a:rPr lang="en-US" altLang="en-US" dirty="0"/>
              <a:t>種</a:t>
            </a:r>
            <a:r>
              <a:rPr lang="zh-TW" altLang="en-US" dirty="0"/>
              <a:t>：</a:t>
            </a:r>
            <a:r>
              <a:rPr lang="en-US" altLang="zh-TW" dirty="0" err="1"/>
              <a:t>Setosa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dirty="0" err="1"/>
              <a:t>Versicolor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5" name="圖片 4" descr="螢幕截圖 2016-03-04 09.5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149080"/>
            <a:ext cx="3279712" cy="25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5" name="圖片 4" descr="螢幕截圖 2016-03-04 10.0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7954420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43608" y="332656"/>
            <a:ext cx="3070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不同的目標式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     </a:t>
            </a:r>
            <a:r>
              <a:rPr kumimoji="1"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產生</a:t>
            </a:r>
            <a:r>
              <a:rPr lang="en-US" altLang="en-US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不同</a:t>
            </a:r>
            <a:r>
              <a:rPr kumimoji="1"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的結果</a:t>
            </a:r>
            <a:endParaRPr kumimoji="1" lang="en-US" altLang="zh-TW" dirty="0">
              <a:solidFill>
                <a:srgbClr val="FF0000"/>
              </a:solidFill>
              <a:highlight>
                <a:srgbClr val="FFFF00"/>
              </a:highlight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Logistics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完全正確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SVM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      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大致正確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004048" y="2996952"/>
            <a:ext cx="576064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51920" y="260648"/>
            <a:ext cx="163378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Versicolor</a:t>
            </a:r>
            <a:endParaRPr kumimoji="1" lang="zh-TW" altLang="en-US" dirty="0">
              <a:solidFill>
                <a:srgbClr val="0000FF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0209" y="4479503"/>
            <a:ext cx="1146167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Setosa</a:t>
            </a:r>
            <a:endParaRPr kumimoji="1" lang="zh-TW" altLang="en-US" dirty="0">
              <a:solidFill>
                <a:srgbClr val="0000FF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15616" y="3501008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660066"/>
                </a:solidFill>
                <a:latin typeface="微軟正黑體"/>
                <a:ea typeface="微軟正黑體"/>
                <a:cs typeface="微軟正黑體"/>
              </a:rPr>
              <a:t>目標式不同</a:t>
            </a:r>
            <a:endParaRPr lang="en-US" altLang="zh-TW" dirty="0">
              <a:solidFill>
                <a:srgbClr val="660066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solidFill>
                  <a:srgbClr val="660066"/>
                </a:solidFill>
                <a:latin typeface="微軟正黑體"/>
                <a:ea typeface="微軟正黑體"/>
                <a:cs typeface="微軟正黑體"/>
              </a:rPr>
              <a:t>分割線也不同</a:t>
            </a:r>
          </a:p>
          <a:p>
            <a:r>
              <a:rPr lang="zh-TW" altLang="en-US" dirty="0">
                <a:solidFill>
                  <a:srgbClr val="660066"/>
                </a:solidFill>
                <a:latin typeface="微軟正黑體"/>
                <a:ea typeface="微軟正黑體"/>
                <a:cs typeface="微軟正黑體"/>
              </a:rPr>
              <a:t>除了少數離群個體外，</a:t>
            </a:r>
            <a:endParaRPr lang="en-US" altLang="zh-TW" dirty="0">
              <a:solidFill>
                <a:srgbClr val="660066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>
                <a:solidFill>
                  <a:srgbClr val="660066"/>
                </a:solidFill>
                <a:latin typeface="微軟正黑體"/>
                <a:ea typeface="微軟正黑體"/>
                <a:cs typeface="微軟正黑體"/>
              </a:rPr>
              <a:t>大致可分成兩大類</a:t>
            </a:r>
          </a:p>
        </p:txBody>
      </p:sp>
    </p:spTree>
    <p:extLst>
      <p:ext uri="{BB962C8B-B14F-4D97-AF65-F5344CB8AC3E}">
        <p14:creationId xmlns:p14="http://schemas.microsoft.com/office/powerpoint/2010/main" val="247895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</a:t>
            </a:r>
            <a:r>
              <a:rPr kumimoji="1" lang="zh-TW" altLang="en-US" dirty="0"/>
              <a:t> </a:t>
            </a:r>
            <a:r>
              <a:rPr kumimoji="1" lang="en-US" altLang="zh-TW" dirty="0"/>
              <a:t>Discriminant</a:t>
            </a:r>
            <a:r>
              <a:rPr kumimoji="1" lang="zh-TW" altLang="en-US" dirty="0"/>
              <a:t> </a:t>
            </a:r>
            <a:r>
              <a:rPr kumimoji="1" lang="en-US" altLang="zh-TW" dirty="0"/>
              <a:t>Function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Scoring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Ranking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zh-TW" altLang="en-US" dirty="0"/>
              <a:t>許多應用</a:t>
            </a:r>
            <a:r>
              <a:rPr lang="zh-CN" altLang="en-US" dirty="0"/>
              <a:t>上</a:t>
            </a:r>
            <a:r>
              <a:rPr lang="zh-TW" altLang="en-US" dirty="0"/>
              <a:t>，不一定</a:t>
            </a:r>
            <a:r>
              <a:rPr lang="zh-CN" altLang="en-US" dirty="0"/>
              <a:t>需要</a:t>
            </a:r>
            <a:r>
              <a:rPr lang="zh-TW" altLang="en-US" dirty="0"/>
              <a:t>知道是否屬於某分類，而是想知道</a:t>
            </a:r>
            <a:r>
              <a:rPr lang="zh-TW" altLang="en-US" dirty="0">
                <a:highlight>
                  <a:srgbClr val="FFFF00"/>
                </a:highlight>
              </a:rPr>
              <a:t>屬於某分類的「可能性」（機率）</a:t>
            </a:r>
            <a:endParaRPr lang="en-US" altLang="zh-TW" dirty="0">
              <a:highlight>
                <a:srgbClr val="FFFF00"/>
              </a:highlight>
            </a:endParaRPr>
          </a:p>
          <a:p>
            <a:pPr lvl="1"/>
            <a:r>
              <a:rPr kumimoji="1" lang="zh-TW" altLang="en-US" dirty="0"/>
              <a:t>「跳槽」的機率</a:t>
            </a:r>
            <a:r>
              <a:rPr lang="zh-TW" altLang="en-US" dirty="0"/>
              <a:t>、對廣告有正面反應的機率</a:t>
            </a:r>
            <a:endParaRPr lang="en-US" altLang="zh-TW" dirty="0"/>
          </a:p>
          <a:p>
            <a:pPr lvl="1"/>
            <a:r>
              <a:rPr lang="zh-TW" altLang="en-US" dirty="0"/>
              <a:t>之前討論過的分類樹，可計算出</a:t>
            </a:r>
            <a:r>
              <a:rPr kumimoji="1" lang="zh-TW" altLang="en-US" dirty="0"/>
              <a:t>歸屬於某分類的機率（</a:t>
            </a:r>
            <a:r>
              <a:rPr kumimoji="1" lang="en-US" altLang="zh-TW" dirty="0"/>
              <a:t>instance count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lang="zh-TW" altLang="en-US" dirty="0"/>
              <a:t>利用線性模式也可算出機率（稍</a:t>
            </a:r>
            <a:r>
              <a:rPr lang="zh-CN" altLang="en-US" dirty="0"/>
              <a:t>後</a:t>
            </a:r>
            <a:r>
              <a:rPr lang="zh-TW" altLang="en-US" dirty="0"/>
              <a:t>討論）</a:t>
            </a:r>
            <a:endParaRPr kumimoji="1"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393DB8-7A5A-A148-BD7C-6D14E69CC7AF}"/>
              </a:ext>
            </a:extLst>
          </p:cNvPr>
          <p:cNvSpPr txBox="1"/>
          <p:nvPr/>
        </p:nvSpPr>
        <p:spPr>
          <a:xfrm>
            <a:off x="3286701" y="5373216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可作分類與算機率</a:t>
            </a:r>
          </a:p>
        </p:txBody>
      </p:sp>
    </p:spTree>
    <p:extLst>
      <p:ext uri="{BB962C8B-B14F-4D97-AF65-F5344CB8AC3E}">
        <p14:creationId xmlns:p14="http://schemas.microsoft.com/office/powerpoint/2010/main" val="284606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有時不一定需要求出機率，只要計算出屬於某個分類的可能性分數 </a:t>
            </a:r>
            <a:r>
              <a:rPr lang="en-US" altLang="zh-TW" dirty="0"/>
              <a:t>(likelihood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belonging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class) </a:t>
            </a:r>
            <a:r>
              <a:rPr lang="zh-TW" altLang="en-US" dirty="0"/>
              <a:t>即可</a:t>
            </a:r>
            <a:endParaRPr lang="en-US" altLang="zh-TW" dirty="0"/>
          </a:p>
          <a:p>
            <a:pPr lvl="1"/>
            <a:r>
              <a:rPr lang="en-US" altLang="en-US" dirty="0"/>
              <a:t>利</a:t>
            </a:r>
            <a:r>
              <a:rPr lang="zh-TW" altLang="en-US" dirty="0"/>
              <a:t>用此分數來排序</a:t>
            </a:r>
            <a:endParaRPr lang="en-US" altLang="zh-TW" dirty="0"/>
          </a:p>
          <a:p>
            <a:pPr lvl="2"/>
            <a:r>
              <a:rPr lang="zh-TW" altLang="en-US" dirty="0"/>
              <a:t>如依照會接受某優惠的可能性加以排序</a:t>
            </a:r>
            <a:endParaRPr lang="en-US" altLang="zh-TW" dirty="0"/>
          </a:p>
          <a:p>
            <a:pPr lvl="2"/>
            <a:r>
              <a:rPr lang="zh-TW" altLang="en-US" dirty="0"/>
              <a:t>因預算有限，只針對排在前面的顧客加強行銷</a:t>
            </a:r>
            <a:endParaRPr lang="en-US" altLang="zh-TW" dirty="0"/>
          </a:p>
          <a:p>
            <a:r>
              <a:rPr lang="zh-TW" altLang="en-US" dirty="0"/>
              <a:t>線性分割函數已內建</a:t>
            </a:r>
            <a:r>
              <a:rPr lang="en-US" altLang="en-US" dirty="0"/>
              <a:t>了</a:t>
            </a:r>
            <a:r>
              <a:rPr lang="zh-TW" altLang="en-US" dirty="0"/>
              <a:t>排序的功能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451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 bwMode="auto">
          <a:xfrm>
            <a:off x="6732240" y="2132856"/>
            <a:ext cx="1656184" cy="19442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5" name="圖片 4" descr="螢幕截圖 2016-03-03 08.3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0848"/>
            <a:ext cx="3534938" cy="288032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4829472" cy="4114800"/>
          </a:xfrm>
        </p:spPr>
        <p:txBody>
          <a:bodyPr/>
          <a:lstStyle/>
          <a:p>
            <a:r>
              <a:rPr kumimoji="1" lang="zh-TW" altLang="en-US" sz="2800" dirty="0"/>
              <a:t>對一個</a:t>
            </a:r>
            <a:r>
              <a:rPr lang="en-US" altLang="en-US" sz="2800" dirty="0"/>
              <a:t>個體</a:t>
            </a:r>
            <a:r>
              <a:rPr kumimoji="1" lang="zh-TW" altLang="en-US" sz="2800" dirty="0"/>
              <a:t>而言</a:t>
            </a:r>
            <a:endParaRPr kumimoji="1" lang="en-US" altLang="zh-TW" sz="2800" dirty="0"/>
          </a:p>
          <a:p>
            <a:pPr lvl="1"/>
            <a:r>
              <a:rPr kumimoji="1" lang="zh-TW" altLang="en-US" dirty="0">
                <a:highlight>
                  <a:srgbClr val="FFFF00"/>
                </a:highlight>
              </a:rPr>
              <a:t>離分割線越近越不明確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pPr lvl="2"/>
            <a:r>
              <a:rPr lang="en-US" altLang="zh-TW" i="1" dirty="0">
                <a:highlight>
                  <a:srgbClr val="FFFF00"/>
                </a:highlight>
                <a:latin typeface="Times New Roman"/>
                <a:cs typeface="Times New Roman"/>
              </a:rPr>
              <a:t>f </a:t>
            </a:r>
            <a:r>
              <a:rPr lang="en-US" altLang="zh-TW" dirty="0">
                <a:highlight>
                  <a:srgbClr val="FFFF00"/>
                </a:highlight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highlight>
                  <a:srgbClr val="FFFF00"/>
                </a:highlight>
                <a:latin typeface="Times New Roman"/>
                <a:cs typeface="Times New Roman"/>
              </a:rPr>
              <a:t>x</a:t>
            </a:r>
            <a:r>
              <a:rPr lang="en-US" altLang="zh-TW" dirty="0">
                <a:highlight>
                  <a:srgbClr val="FFFF00"/>
                </a:highlight>
                <a:latin typeface="Times New Roman"/>
                <a:cs typeface="Times New Roman"/>
              </a:rPr>
              <a:t>)</a:t>
            </a:r>
            <a:r>
              <a:rPr lang="zh-TW" altLang="en-US" dirty="0">
                <a:highlight>
                  <a:srgbClr val="FFFF00"/>
                </a:highlight>
                <a:latin typeface="Times New Roman"/>
                <a:cs typeface="Times New Roman"/>
              </a:rPr>
              <a:t> 接近</a:t>
            </a:r>
            <a:r>
              <a:rPr lang="en-US" altLang="zh-TW" dirty="0">
                <a:highlight>
                  <a:srgbClr val="FFFF00"/>
                </a:highlight>
                <a:latin typeface="Times New Roman"/>
                <a:cs typeface="Times New Roman"/>
              </a:rPr>
              <a:t>0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pPr lvl="1"/>
            <a:r>
              <a:rPr kumimoji="1" lang="zh-TW" altLang="en-US" dirty="0"/>
              <a:t>越在右上角，越可能是「</a:t>
            </a:r>
            <a:r>
              <a:rPr lang="zh-TW" altLang="en-US" dirty="0"/>
              <a:t> ＋ 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 lvl="2"/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越小（負越多）</a:t>
            </a:r>
            <a:endParaRPr kumimoji="1" lang="en-US" altLang="zh-TW" dirty="0"/>
          </a:p>
          <a:p>
            <a:pPr lvl="1"/>
            <a:r>
              <a:rPr lang="zh-TW" altLang="en-US" dirty="0"/>
              <a:t>越在左下角，越可能是「</a:t>
            </a:r>
            <a:r>
              <a:rPr lang="en-US" altLang="zh-TW" dirty="0"/>
              <a:t> </a:t>
            </a:r>
            <a:r>
              <a:rPr lang="en-US" altLang="zh-TW" sz="1800" dirty="0"/>
              <a:t>● </a:t>
            </a:r>
            <a:r>
              <a:rPr lang="zh-TW" altLang="en-US" dirty="0"/>
              <a:t>」</a:t>
            </a:r>
            <a:endParaRPr kumimoji="1" lang="en-US" altLang="zh-TW" dirty="0"/>
          </a:p>
          <a:p>
            <a:pPr lvl="2"/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越大（正越多）</a:t>
            </a:r>
            <a:endParaRPr kumimoji="1" lang="zh-TW" altLang="en-US" dirty="0"/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6516216" y="2204864"/>
            <a:ext cx="1656184" cy="19442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字方塊 10"/>
          <p:cNvSpPr txBox="1"/>
          <p:nvPr/>
        </p:nvSpPr>
        <p:spPr>
          <a:xfrm>
            <a:off x="1547664" y="6279703"/>
            <a:ext cx="5458546" cy="46166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根據每個個體的 </a:t>
            </a:r>
            <a:r>
              <a:rPr lang="en-US" altLang="zh-TW" i="1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f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x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)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數值，就可以排序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96092" y="69269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有反應的</a:t>
            </a:r>
            <a:endParaRPr lang="en-US" altLang="zh-CN" sz="20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可能性很高</a:t>
            </a:r>
            <a:endParaRPr kumimoji="1" lang="zh-TW" altLang="en-US" sz="20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2" name="圓角矩形圖說文字 11"/>
          <p:cNvSpPr/>
          <p:nvPr/>
        </p:nvSpPr>
        <p:spPr bwMode="auto">
          <a:xfrm>
            <a:off x="7380312" y="692696"/>
            <a:ext cx="1512168" cy="720080"/>
          </a:xfrm>
          <a:prstGeom prst="wedgeRoundRectCallout">
            <a:avLst>
              <a:gd name="adj1" fmla="val 9101"/>
              <a:gd name="adj2" fmla="val 174770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23886" y="69269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53FA"/>
                </a:solidFill>
                <a:latin typeface="微軟正黑體"/>
                <a:ea typeface="微軟正黑體"/>
                <a:cs typeface="微軟正黑體"/>
              </a:rPr>
              <a:t>有反應的</a:t>
            </a:r>
            <a:endParaRPr lang="en-US" altLang="zh-CN" sz="2000" dirty="0">
              <a:solidFill>
                <a:srgbClr val="0053FA"/>
              </a:solidFill>
              <a:latin typeface="微軟正黑體"/>
              <a:ea typeface="微軟正黑體"/>
              <a:cs typeface="微軟正黑體"/>
            </a:endParaRPr>
          </a:p>
          <a:p>
            <a:pPr algn="ctr"/>
            <a:r>
              <a:rPr lang="zh-CN" altLang="en-US" sz="2000" dirty="0">
                <a:solidFill>
                  <a:srgbClr val="0053FA"/>
                </a:solidFill>
                <a:latin typeface="微軟正黑體"/>
                <a:ea typeface="微軟正黑體"/>
                <a:cs typeface="微軟正黑體"/>
              </a:rPr>
              <a:t>可能性略高</a:t>
            </a:r>
            <a:endParaRPr kumimoji="1" lang="zh-TW" altLang="en-US" sz="2000" dirty="0">
              <a:solidFill>
                <a:srgbClr val="0053FA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4" name="圓角矩形圖說文字 13"/>
          <p:cNvSpPr/>
          <p:nvPr/>
        </p:nvSpPr>
        <p:spPr bwMode="auto">
          <a:xfrm>
            <a:off x="5508104" y="692696"/>
            <a:ext cx="1512168" cy="720080"/>
          </a:xfrm>
          <a:prstGeom prst="wedgeRoundRectCallout">
            <a:avLst>
              <a:gd name="adj1" fmla="val 82448"/>
              <a:gd name="adj2" fmla="val 232384"/>
              <a:gd name="adj3" fmla="val 16667"/>
            </a:avLst>
          </a:prstGeom>
          <a:noFill/>
          <a:ln w="28575" cap="flat" cmpd="sng" algn="ctr">
            <a:solidFill>
              <a:srgbClr val="0053FA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D86A8F5-5B0B-5A4C-A8AD-F055CAB13196}"/>
              </a:ext>
            </a:extLst>
          </p:cNvPr>
          <p:cNvSpPr txBox="1"/>
          <p:nvPr/>
        </p:nvSpPr>
        <p:spPr>
          <a:xfrm>
            <a:off x="2267745" y="841544"/>
            <a:ext cx="2736304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在邊界附近，分類通常不會太顯著</a:t>
            </a:r>
            <a:endParaRPr lang="en-US" altLang="zh-TW" dirty="0">
              <a:solidFill>
                <a:schemeClr val="accent6">
                  <a:lumMod val="50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圓角矩形圖說文字 16">
            <a:extLst>
              <a:ext uri="{FF2B5EF4-FFF2-40B4-BE49-F238E27FC236}">
                <a16:creationId xmlns:a16="http://schemas.microsoft.com/office/drawing/2014/main" id="{0F7AE7BD-BA3E-584B-9C17-2267598658BA}"/>
              </a:ext>
            </a:extLst>
          </p:cNvPr>
          <p:cNvSpPr/>
          <p:nvPr/>
        </p:nvSpPr>
        <p:spPr bwMode="auto">
          <a:xfrm>
            <a:off x="2281662" y="837015"/>
            <a:ext cx="2736304" cy="830996"/>
          </a:xfrm>
          <a:prstGeom prst="wedgeRoundRectCallout">
            <a:avLst>
              <a:gd name="adj1" fmla="val 101468"/>
              <a:gd name="adj2" fmla="val 108006"/>
              <a:gd name="adj3" fmla="val 16667"/>
            </a:avLst>
          </a:prstGeom>
          <a:noFill/>
          <a:ln w="2857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097B1C-8C39-D644-9350-97F45AB2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" y="106849"/>
            <a:ext cx="4220774" cy="438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967371F-0055-714C-9A29-7B2FE5D03E9B}"/>
              </a:ext>
            </a:extLst>
          </p:cNvPr>
          <p:cNvSpPr txBox="1"/>
          <p:nvPr/>
        </p:nvSpPr>
        <p:spPr>
          <a:xfrm>
            <a:off x="5981092" y="500173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離線越近 有模糊空間</a:t>
            </a:r>
          </a:p>
        </p:txBody>
      </p:sp>
    </p:spTree>
    <p:extLst>
      <p:ext uri="{BB962C8B-B14F-4D97-AF65-F5344CB8AC3E}">
        <p14:creationId xmlns:p14="http://schemas.microsoft.com/office/powerpoint/2010/main" val="142750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Support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Vector</a:t>
            </a:r>
            <a:r>
              <a:rPr kumimoji="1" lang="zh-TW" altLang="en-US" dirty="0"/>
              <a:t> </a:t>
            </a:r>
            <a:r>
              <a:rPr kumimoji="1" lang="en-US" altLang="zh-TW" dirty="0"/>
              <a:t>Machine</a:t>
            </a:r>
            <a:r>
              <a:rPr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本質就是線性分割</a:t>
            </a:r>
            <a:endParaRPr lang="en-US" altLang="zh-TW" dirty="0"/>
          </a:p>
          <a:p>
            <a:pPr lvl="1"/>
            <a:r>
              <a:rPr lang="zh-TW" altLang="en-US" dirty="0"/>
              <a:t>不要被</a:t>
            </a:r>
            <a:r>
              <a:rPr lang="en-US" altLang="zh-TW" dirty="0"/>
              <a:t>SVM</a:t>
            </a:r>
            <a:r>
              <a:rPr lang="zh-TW" altLang="en-US" dirty="0"/>
              <a:t>的名詞嚇到</a:t>
            </a:r>
            <a:endParaRPr lang="en-US" altLang="zh-TW" dirty="0"/>
          </a:p>
          <a:p>
            <a:r>
              <a:rPr lang="zh-TW" altLang="en-US" dirty="0"/>
              <a:t>回到</a:t>
            </a:r>
            <a:r>
              <a:rPr kumimoji="1" lang="zh-TW" altLang="en-US" dirty="0"/>
              <a:t>基本</a:t>
            </a:r>
            <a:r>
              <a:rPr lang="en-US" altLang="en-US" dirty="0"/>
              <a:t>面</a:t>
            </a:r>
            <a:r>
              <a:rPr lang="zh-TW" altLang="en-US" dirty="0"/>
              <a:t>，</a:t>
            </a:r>
            <a:r>
              <a:rPr lang="en-US" altLang="zh-TW" dirty="0"/>
              <a:t>SVM</a:t>
            </a:r>
            <a:r>
              <a:rPr lang="zh-TW" altLang="en-US" dirty="0"/>
              <a:t>的目標式是什麼？</a:t>
            </a:r>
            <a:endParaRPr lang="en-US" altLang="zh-TW" dirty="0"/>
          </a:p>
          <a:p>
            <a:pPr lvl="1"/>
            <a:r>
              <a:rPr kumimoji="1" lang="zh-TW" altLang="en-US" dirty="0"/>
              <a:t>如前所述，不同的目標式，導致不同結果</a:t>
            </a:r>
            <a:endParaRPr kumimoji="1"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5" name="圖片 4" descr="螢幕截圖 2016-03-03 08.3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19" y="4177916"/>
            <a:ext cx="3168353" cy="26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前期提要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預測模式</a:t>
            </a:r>
            <a:endParaRPr lang="en-US" altLang="zh-TW" dirty="0"/>
          </a:p>
          <a:p>
            <a:pPr lvl="1"/>
            <a:r>
              <a:rPr lang="zh-TW" altLang="en-US" dirty="0"/>
              <a:t>利用個體的屬性來預測其分類（</a:t>
            </a:r>
            <a:r>
              <a:rPr lang="zh-CN" altLang="en-US" dirty="0"/>
              <a:t>分類</a:t>
            </a:r>
            <a:r>
              <a:rPr lang="zh-TW" altLang="en-US" dirty="0"/>
              <a:t>機率）</a:t>
            </a:r>
            <a:endParaRPr lang="en-US" altLang="zh-TW" dirty="0"/>
          </a:p>
          <a:p>
            <a:r>
              <a:rPr lang="zh-TW" altLang="en-US" dirty="0"/>
              <a:t>如前所述，一種</a:t>
            </a:r>
            <a:r>
              <a:rPr lang="zh-CN" altLang="en-US" dirty="0"/>
              <a:t>常見</a:t>
            </a:r>
            <a:r>
              <a:rPr lang="zh-TW" altLang="en-US" dirty="0"/>
              <a:t>建模方式就是利用訓練資料來逐步構建模式</a:t>
            </a:r>
            <a:endParaRPr lang="en-US" altLang="zh-TW" dirty="0"/>
          </a:p>
          <a:p>
            <a:pPr lvl="1"/>
            <a:r>
              <a:rPr lang="zh-TW" altLang="en-US" dirty="0"/>
              <a:t>如分類樹（決策樹）</a:t>
            </a:r>
            <a:endParaRPr lang="en-US" altLang="zh-TW" dirty="0"/>
          </a:p>
          <a:p>
            <a:pPr lvl="1"/>
            <a:r>
              <a:rPr lang="zh-TW" altLang="en-US" dirty="0"/>
              <a:t>事先不會知道模式的模樣（有多少分支）</a:t>
            </a:r>
            <a:endParaRPr lang="en-US" altLang="zh-TW" dirty="0"/>
          </a:p>
          <a:p>
            <a:pPr lvl="1"/>
            <a:r>
              <a:rPr lang="zh-TW" altLang="en-US" dirty="0"/>
              <a:t>完成了才知道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027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SVM</a:t>
            </a:r>
            <a:r>
              <a:rPr kumimoji="1" lang="zh-TW" altLang="en-US" dirty="0"/>
              <a:t>的想法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找出一條分割線，可以區分「</a:t>
            </a:r>
            <a:r>
              <a:rPr kumimoji="1" lang="en-US" altLang="zh-TW" dirty="0"/>
              <a:t>+</a:t>
            </a:r>
            <a:r>
              <a:rPr kumimoji="1" lang="zh-TW" altLang="en-US" dirty="0"/>
              <a:t>」與「</a:t>
            </a:r>
            <a:r>
              <a:rPr kumimoji="1" lang="en-US" altLang="zh-TW" sz="1600" dirty="0"/>
              <a:t>●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 lvl="1"/>
            <a:r>
              <a:rPr lang="zh-TW" altLang="en-US" dirty="0"/>
              <a:t>希望離這兩集合的邊界越遠越好</a:t>
            </a:r>
            <a:endParaRPr lang="en-US" altLang="zh-TW" dirty="0"/>
          </a:p>
          <a:p>
            <a:pPr lvl="1"/>
            <a:r>
              <a:rPr lang="zh-TW" altLang="en-US" dirty="0"/>
              <a:t>找出兩集合的邊界，其中心就是</a:t>
            </a:r>
            <a:r>
              <a:rPr lang="en-US" altLang="zh-TW" dirty="0"/>
              <a:t>SVM</a:t>
            </a:r>
            <a:r>
              <a:rPr lang="zh-TW" altLang="en-US" dirty="0"/>
              <a:t>分割線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5" name="圖片 4" descr="螢幕截圖 2016-03-07 08.3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149080"/>
            <a:ext cx="3096344" cy="26187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004048" y="4365104"/>
            <a:ext cx="3067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Support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Vector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(Hyperplane)</a:t>
            </a:r>
          </a:p>
        </p:txBody>
      </p:sp>
      <p:sp>
        <p:nvSpPr>
          <p:cNvPr id="7" name="圓角矩形圖說文字 6"/>
          <p:cNvSpPr/>
          <p:nvPr/>
        </p:nvSpPr>
        <p:spPr bwMode="auto">
          <a:xfrm>
            <a:off x="5004048" y="4365104"/>
            <a:ext cx="3067442" cy="864096"/>
          </a:xfrm>
          <a:prstGeom prst="wedgeRoundRectCallout">
            <a:avLst>
              <a:gd name="adj1" fmla="val -70721"/>
              <a:gd name="adj2" fmla="val 87443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9272" y="4885709"/>
            <a:ext cx="1443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Support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Vector</a:t>
            </a:r>
          </a:p>
        </p:txBody>
      </p:sp>
      <p:sp>
        <p:nvSpPr>
          <p:cNvPr id="9" name="圓角矩形圖說文字 8"/>
          <p:cNvSpPr/>
          <p:nvPr/>
        </p:nvSpPr>
        <p:spPr bwMode="auto">
          <a:xfrm>
            <a:off x="608696" y="4869160"/>
            <a:ext cx="1443024" cy="864096"/>
          </a:xfrm>
          <a:prstGeom prst="wedgeRoundRectCallout">
            <a:avLst>
              <a:gd name="adj1" fmla="val 82327"/>
              <a:gd name="adj2" fmla="val -44706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96136" y="5517232"/>
            <a:ext cx="1865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Separating</a:t>
            </a:r>
          </a:p>
          <a:p>
            <a:r>
              <a:rPr lang="en-US" altLang="zh-TW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Hyperplane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圓角矩形圖說文字 10"/>
          <p:cNvSpPr/>
          <p:nvPr/>
        </p:nvSpPr>
        <p:spPr bwMode="auto">
          <a:xfrm>
            <a:off x="5796136" y="5517232"/>
            <a:ext cx="1800200" cy="864096"/>
          </a:xfrm>
          <a:prstGeom prst="wedgeRoundRectCallout">
            <a:avLst>
              <a:gd name="adj1" fmla="val -108578"/>
              <a:gd name="adj2" fmla="val 56325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7B656B-E5C9-D346-8B5B-F79AA1DAE365}"/>
              </a:ext>
            </a:extLst>
          </p:cNvPr>
          <p:cNvSpPr txBox="1"/>
          <p:nvPr/>
        </p:nvSpPr>
        <p:spPr>
          <a:xfrm>
            <a:off x="1547664" y="624332"/>
            <a:ext cx="5794920" cy="954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目標式：</a:t>
            </a:r>
            <a:r>
              <a:rPr lang="en-US" altLang="zh-TW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Max</a:t>
            </a:r>
            <a:r>
              <a:rPr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區塊厚度（</a:t>
            </a:r>
            <a:r>
              <a:rPr lang="en-US" altLang="zh-TW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Margin</a:t>
            </a:r>
            <a:r>
              <a:rPr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sz="2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Min  </a:t>
            </a:r>
            <a:r>
              <a:rPr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誤差懲罰值</a:t>
            </a:r>
            <a:endParaRPr lang="en-US" altLang="zh-TW" sz="2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90533B-AA54-CE4A-96F9-D0CD1D4AA553}"/>
              </a:ext>
            </a:extLst>
          </p:cNvPr>
          <p:cNvSpPr txBox="1"/>
          <p:nvPr/>
        </p:nvSpPr>
        <p:spPr>
          <a:xfrm>
            <a:off x="2498" y="4084497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圓圈屬性的邊界</a:t>
            </a:r>
            <a:endParaRPr kumimoji="1" lang="en-US" altLang="zh-TW" dirty="0"/>
          </a:p>
          <a:p>
            <a:r>
              <a:rPr kumimoji="1" lang="en-US" altLang="zh-TW" dirty="0"/>
              <a:t>:support vector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B89463-BECA-DB45-9EDE-D5FE3DC54181}"/>
              </a:ext>
            </a:extLst>
          </p:cNvPr>
          <p:cNvSpPr txBox="1"/>
          <p:nvPr/>
        </p:nvSpPr>
        <p:spPr>
          <a:xfrm>
            <a:off x="4638518" y="6340954"/>
            <a:ext cx="514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分割超平面</a:t>
            </a:r>
            <a:r>
              <a:rPr lang="zh-TW" altLang="en-US" dirty="0"/>
              <a:t> 分割線（虛線中間）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554069-D25E-2047-9CDB-A54083D9CC37}"/>
              </a:ext>
            </a:extLst>
          </p:cNvPr>
          <p:cNvSpPr txBox="1"/>
          <p:nvPr/>
        </p:nvSpPr>
        <p:spPr>
          <a:xfrm>
            <a:off x="7212318" y="639720"/>
            <a:ext cx="297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越厚越好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4354FD-398B-1846-9B68-4D726B8D1B95}"/>
              </a:ext>
            </a:extLst>
          </p:cNvPr>
          <p:cNvSpPr txBox="1"/>
          <p:nvPr/>
        </p:nvSpPr>
        <p:spPr>
          <a:xfrm>
            <a:off x="6840760" y="1029958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誤差值越小越好</a:t>
            </a:r>
          </a:p>
        </p:txBody>
      </p:sp>
    </p:spTree>
    <p:extLst>
      <p:ext uri="{BB962C8B-B14F-4D97-AF65-F5344CB8AC3E}">
        <p14:creationId xmlns:p14="http://schemas.microsoft.com/office/powerpoint/2010/main" val="249916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SVM</a:t>
            </a:r>
            <a:r>
              <a:rPr kumimoji="1" lang="zh-TW" altLang="en-US" dirty="0"/>
              <a:t>的好處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7" y="2017713"/>
            <a:ext cx="7121445" cy="4114800"/>
          </a:xfrm>
        </p:spPr>
        <p:txBody>
          <a:bodyPr/>
          <a:lstStyle/>
          <a:p>
            <a:r>
              <a:rPr kumimoji="1" lang="zh-TW" altLang="en-US" dirty="0"/>
              <a:t>藍色線是個完美的線性分割線</a:t>
            </a:r>
            <a:endParaRPr kumimoji="1" lang="en-US" altLang="zh-TW" dirty="0"/>
          </a:p>
          <a:p>
            <a:r>
              <a:rPr lang="en-US" altLang="zh-TW" dirty="0"/>
              <a:t>SVM</a:t>
            </a:r>
            <a:r>
              <a:rPr lang="zh-TW" altLang="en-US" dirty="0"/>
              <a:t>也是個完美的分割方式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6" name="圖片 5" descr="螢幕截圖 2016-03-03 08.3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60824"/>
            <a:ext cx="3826577" cy="3117952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 bwMode="auto">
          <a:xfrm>
            <a:off x="1660752" y="3717032"/>
            <a:ext cx="2183047" cy="18777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圖片 11" descr="螢幕截圖 2016-03-07 08.3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46" y="3187466"/>
            <a:ext cx="3572754" cy="30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8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1988840"/>
            <a:ext cx="7808912" cy="4114800"/>
          </a:xfrm>
        </p:spPr>
        <p:txBody>
          <a:bodyPr/>
          <a:lstStyle/>
          <a:p>
            <a:r>
              <a:rPr lang="zh-TW" altLang="en-US" dirty="0"/>
              <a:t>來了</a:t>
            </a:r>
            <a:r>
              <a:rPr lang="en-US" altLang="zh-TW" dirty="0"/>
              <a:t>1</a:t>
            </a:r>
            <a:r>
              <a:rPr lang="zh-TW" altLang="en-US" dirty="0"/>
              <a:t>個「</a:t>
            </a:r>
            <a:r>
              <a:rPr lang="en-US" altLang="zh-TW" dirty="0"/>
              <a:t>+</a:t>
            </a:r>
            <a:r>
              <a:rPr lang="zh-TW" altLang="en-US" dirty="0"/>
              <a:t>」</a:t>
            </a:r>
            <a:r>
              <a:rPr lang="en-US" altLang="en-US" dirty="0" err="1"/>
              <a:t>的</a:t>
            </a:r>
            <a:r>
              <a:rPr lang="zh-TW" altLang="en-US" dirty="0"/>
              <a:t>新個體</a:t>
            </a:r>
            <a:r>
              <a:rPr lang="zh-CN" altLang="zh-TW" dirty="0"/>
              <a:t>（</a:t>
            </a:r>
            <a:r>
              <a:rPr lang="en-US" altLang="en-US" dirty="0" err="1">
                <a:solidFill>
                  <a:srgbClr val="FF0000"/>
                </a:solidFill>
              </a:rPr>
              <a:t>紅色</a:t>
            </a:r>
            <a:r>
              <a:rPr lang="zh-TW" altLang="en-US" dirty="0">
                <a:solidFill>
                  <a:srgbClr val="FF0000"/>
                </a:solidFill>
              </a:rPr>
              <a:t>「</a:t>
            </a:r>
            <a:r>
              <a:rPr lang="en-US" altLang="en-US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」</a:t>
            </a:r>
            <a:r>
              <a:rPr lang="en-US" altLang="en-US" dirty="0"/>
              <a:t> )</a:t>
            </a:r>
            <a:endParaRPr lang="en-US" altLang="zh-TW" dirty="0"/>
          </a:p>
          <a:p>
            <a:pPr lvl="1"/>
            <a:r>
              <a:rPr kumimoji="1" lang="zh-TW" altLang="en-US" dirty="0"/>
              <a:t>不一定會跟訓練資料的「</a:t>
            </a:r>
            <a:r>
              <a:rPr kumimoji="1" lang="en-US" altLang="zh-TW" dirty="0"/>
              <a:t>+</a:t>
            </a:r>
            <a:r>
              <a:rPr kumimoji="1" lang="zh-TW" altLang="en-US" dirty="0"/>
              <a:t>」</a:t>
            </a:r>
            <a:r>
              <a:rPr lang="en-US" altLang="en-US" dirty="0" err="1"/>
              <a:t>靠近</a:t>
            </a:r>
            <a:endParaRPr lang="en-US" altLang="en-US" dirty="0">
              <a:solidFill>
                <a:srgbClr val="FF0000"/>
              </a:solidFill>
            </a:endParaRPr>
          </a:p>
          <a:p>
            <a:pPr lvl="2"/>
            <a:r>
              <a:rPr kumimoji="1" lang="en-US" altLang="en-US" dirty="0" err="1"/>
              <a:t>藍色的切割線</a:t>
            </a:r>
            <a:r>
              <a:rPr kumimoji="1" lang="zh-TW" altLang="en-US" dirty="0"/>
              <a:t>會分類</a:t>
            </a:r>
            <a:r>
              <a:rPr kumimoji="1" lang="en-US" altLang="en-US" dirty="0" err="1"/>
              <a:t>錯誤</a:t>
            </a:r>
            <a:endParaRPr kumimoji="1" lang="en-US" altLang="en-US" dirty="0"/>
          </a:p>
          <a:p>
            <a:pPr lvl="1"/>
            <a:r>
              <a:rPr lang="en-US" altLang="en-US" dirty="0" err="1"/>
              <a:t>若用SVM，就不會分錯類</a:t>
            </a:r>
            <a:endParaRPr lang="en-US" altLang="en-US" dirty="0"/>
          </a:p>
          <a:p>
            <a:pPr lvl="2"/>
            <a:r>
              <a:rPr kumimoji="1" lang="en-US" altLang="en-US" dirty="0"/>
              <a:t>分割線在2分區約略的中間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12" name="圖片 11" descr="螢幕截圖 2016-03-07 08.3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388473"/>
            <a:ext cx="2919853" cy="2469527"/>
          </a:xfrm>
          <a:prstGeom prst="rect">
            <a:avLst/>
          </a:prstGeom>
        </p:spPr>
      </p:pic>
      <p:sp>
        <p:nvSpPr>
          <p:cNvPr id="13" name="十字形 12"/>
          <p:cNvSpPr/>
          <p:nvPr/>
        </p:nvSpPr>
        <p:spPr bwMode="auto">
          <a:xfrm>
            <a:off x="5599279" y="5163623"/>
            <a:ext cx="124849" cy="137585"/>
          </a:xfrm>
          <a:prstGeom prst="plus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15" name="圖片 14" descr="螢幕截圖 2016-03-03 08.35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34" y="4540124"/>
            <a:ext cx="2814318" cy="2293149"/>
          </a:xfrm>
          <a:prstGeom prst="rect">
            <a:avLst/>
          </a:prstGeom>
        </p:spPr>
      </p:pic>
      <p:cxnSp>
        <p:nvCxnSpPr>
          <p:cNvPr id="16" name="直線接點 15"/>
          <p:cNvCxnSpPr>
            <a:cxnSpLocks/>
          </p:cNvCxnSpPr>
          <p:nvPr/>
        </p:nvCxnSpPr>
        <p:spPr bwMode="auto">
          <a:xfrm>
            <a:off x="2339752" y="4767065"/>
            <a:ext cx="1635818" cy="14733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十字形 17"/>
          <p:cNvSpPr/>
          <p:nvPr/>
        </p:nvSpPr>
        <p:spPr bwMode="auto">
          <a:xfrm>
            <a:off x="2699792" y="5157192"/>
            <a:ext cx="72008" cy="87950"/>
          </a:xfrm>
          <a:prstGeom prst="plus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C13BE9-7005-474B-B0B0-035DEC36C0C1}"/>
              </a:ext>
            </a:extLst>
          </p:cNvPr>
          <p:cNvSpPr txBox="1"/>
          <p:nvPr/>
        </p:nvSpPr>
        <p:spPr>
          <a:xfrm>
            <a:off x="493160" y="438706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833F1ED-FE02-8344-AA9A-33BEA790D5E7}"/>
              </a:ext>
            </a:extLst>
          </p:cNvPr>
          <p:cNvSpPr txBox="1"/>
          <p:nvPr/>
        </p:nvSpPr>
        <p:spPr>
          <a:xfrm>
            <a:off x="323528" y="42917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被誤判為圓圈</a:t>
            </a:r>
          </a:p>
        </p:txBody>
      </p:sp>
    </p:spTree>
    <p:extLst>
      <p:ext uri="{BB962C8B-B14F-4D97-AF65-F5344CB8AC3E}">
        <p14:creationId xmlns:p14="http://schemas.microsoft.com/office/powerpoint/2010/main" val="72554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厚度</a:t>
            </a:r>
            <a:r>
              <a:rPr kumimoji="1" lang="en-US" altLang="zh-TW" dirty="0"/>
              <a:t> vs. </a:t>
            </a:r>
            <a:r>
              <a:rPr kumimoji="1" lang="zh-TW" altLang="en-US" dirty="0"/>
              <a:t>正確度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在追求「最厚化」分割區塊時，難免要接受一些「錯置」的個體</a:t>
            </a:r>
            <a:endParaRPr lang="en-US" altLang="zh-TW" dirty="0"/>
          </a:p>
          <a:p>
            <a:pPr lvl="1"/>
            <a:r>
              <a:rPr lang="zh-TW" altLang="en-US" dirty="0"/>
              <a:t>追求「完美」就會是「不完美</a:t>
            </a:r>
            <a:r>
              <a:rPr lang="zh-CN" altLang="en-US" dirty="0"/>
              <a:t>」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5" name="圖片 4" descr="螢幕截圖 2016-03-07 08.3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30" y="3785826"/>
            <a:ext cx="2654966" cy="2245492"/>
          </a:xfrm>
          <a:prstGeom prst="rect">
            <a:avLst/>
          </a:prstGeom>
        </p:spPr>
      </p:pic>
      <p:pic>
        <p:nvPicPr>
          <p:cNvPr id="9" name="圖片 8" descr="螢幕截圖 2016-03-03 08.35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" y="3835415"/>
            <a:ext cx="3036156" cy="2473905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 bwMode="auto">
          <a:xfrm>
            <a:off x="683568" y="4293096"/>
            <a:ext cx="1872208" cy="15841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字方塊 17"/>
          <p:cNvSpPr txBox="1"/>
          <p:nvPr/>
        </p:nvSpPr>
        <p:spPr>
          <a:xfrm>
            <a:off x="6482357" y="5953904"/>
            <a:ext cx="1723549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接受</a:t>
            </a:r>
            <a:r>
              <a:rPr lang="en-US" altLang="en-US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小</a:t>
            </a:r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誤差</a:t>
            </a: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厚度增加</a:t>
            </a: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9DADE3-BE8A-674D-A61B-3833F1CA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795539"/>
            <a:ext cx="208376" cy="217637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 bwMode="auto">
          <a:xfrm>
            <a:off x="755576" y="4221088"/>
            <a:ext cx="1872208" cy="15841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511297DC-1FF8-C045-8F59-7607AC3F9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7459968" y="4723531"/>
            <a:ext cx="208376" cy="21763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D00B2D0-994D-2442-8EB1-B00FE49790F9}"/>
              </a:ext>
            </a:extLst>
          </p:cNvPr>
          <p:cNvSpPr txBox="1"/>
          <p:nvPr/>
        </p:nvSpPr>
        <p:spPr>
          <a:xfrm>
            <a:off x="435836" y="679390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6" name="圖片 15" descr="螢幕截圖 2016-03-03 08.35.40.png">
            <a:extLst>
              <a:ext uri="{FF2B5EF4-FFF2-40B4-BE49-F238E27FC236}">
                <a16:creationId xmlns:a16="http://schemas.microsoft.com/office/drawing/2014/main" id="{812808FC-B378-5249-A250-6E6683F3F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13" y="3752564"/>
            <a:ext cx="3135493" cy="255484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EACF1B-3357-4247-AA75-663BD222FE76}"/>
              </a:ext>
            </a:extLst>
          </p:cNvPr>
          <p:cNvSpPr txBox="1"/>
          <p:nvPr/>
        </p:nvSpPr>
        <p:spPr>
          <a:xfrm>
            <a:off x="3585960" y="5947371"/>
            <a:ext cx="249820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追求完美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，分割區塊</a:t>
            </a:r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甚至</a:t>
            </a:r>
            <a:r>
              <a:rPr kumimoji="1"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不存在</a:t>
            </a: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CC86A47-7957-6649-803F-92C89690BF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55976" y="4939555"/>
            <a:ext cx="208376" cy="21763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614282" y="5953904"/>
            <a:ext cx="1415772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追求完美</a:t>
            </a: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厚度減少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928293-C6DD-2343-8A62-77B76E833574}"/>
              </a:ext>
            </a:extLst>
          </p:cNvPr>
          <p:cNvSpPr txBox="1"/>
          <p:nvPr/>
        </p:nvSpPr>
        <p:spPr>
          <a:xfrm>
            <a:off x="5511928" y="1379241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厚度大 容錯大</a:t>
            </a:r>
          </a:p>
        </p:txBody>
      </p:sp>
    </p:spTree>
    <p:extLst>
      <p:ext uri="{BB962C8B-B14F-4D97-AF65-F5344CB8AC3E}">
        <p14:creationId xmlns:p14="http://schemas.microsoft.com/office/powerpoint/2010/main" val="81275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不見得要完美區隔訓練資料</a:t>
            </a:r>
            <a:endParaRPr lang="en-US" altLang="zh-TW" dirty="0"/>
          </a:p>
          <a:p>
            <a:pPr lvl="1"/>
            <a:r>
              <a:rPr lang="zh-TW" altLang="en-US" dirty="0"/>
              <a:t>完美區隔幾乎是不可能</a:t>
            </a:r>
            <a:endParaRPr lang="en-US" altLang="zh-TW" dirty="0"/>
          </a:p>
          <a:p>
            <a:pPr lvl="1"/>
            <a:r>
              <a:rPr lang="zh-TW" altLang="en-US" dirty="0"/>
              <a:t>要接受會判斷錯誤的現實</a:t>
            </a:r>
            <a:endParaRPr lang="en-US" altLang="zh-TW" dirty="0"/>
          </a:p>
          <a:p>
            <a:pPr lvl="1"/>
            <a:r>
              <a:rPr lang="zh-TW" altLang="en-US" dirty="0"/>
              <a:t>既然會判斷錯誤，就必須量測誤判的代價</a:t>
            </a:r>
            <a:endParaRPr lang="en-US" altLang="zh-TW" dirty="0"/>
          </a:p>
          <a:p>
            <a:pPr lvl="2"/>
            <a:r>
              <a:rPr lang="zh-TW" altLang="en-US" dirty="0"/>
              <a:t>對於判斷錯誤的個體，會有一個懲罰值</a:t>
            </a:r>
            <a:endParaRPr lang="en-US" altLang="zh-TW" dirty="0"/>
          </a:p>
          <a:p>
            <a:pPr lvl="2"/>
            <a:r>
              <a:rPr lang="zh-TW" altLang="en-US" dirty="0"/>
              <a:t>懲罰值與跟分割線的距離有關</a:t>
            </a:r>
            <a:endParaRPr lang="en-US" altLang="zh-TW" dirty="0"/>
          </a:p>
          <a:p>
            <a:pPr lvl="2"/>
            <a:r>
              <a:rPr lang="zh-TW" altLang="en-US" dirty="0"/>
              <a:t>與分割線的距離不遠，不納入誤差的計算</a:t>
            </a:r>
            <a:endParaRPr lang="en-US" altLang="zh-TW" dirty="0"/>
          </a:p>
          <a:p>
            <a:pPr lvl="2"/>
            <a:r>
              <a:rPr lang="zh-TW" altLang="en-US" dirty="0"/>
              <a:t>與分割線有些距離，才開始計算誤差值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716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SVM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hinge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loss</a:t>
            </a:r>
            <a:r>
              <a:rPr kumimoji="1" lang="zh-TW" altLang="en-US" dirty="0"/>
              <a:t> </a:t>
            </a:r>
            <a:r>
              <a:rPr lang="zh-CN" altLang="en-US" dirty="0"/>
              <a:t>型態的懲罰函數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5" name="圖片 4" descr="螢幕截圖 2016-03-16 05.3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08920"/>
            <a:ext cx="6408712" cy="384703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11760" y="59140"/>
            <a:ext cx="6632266" cy="15696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「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+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」的個體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，若目標值為正值，判別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為「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•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」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若其值不大，距離邊界不遠，沒有懲罰值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若其值較大，超過邊界一定距離，開始有懲罰值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若其值更大，距離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邊界越遠，懲罰值越大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860032" y="2852936"/>
            <a:ext cx="3656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軸是與分割線的距離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Y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軸是懲罰值</a:t>
            </a:r>
            <a:endParaRPr kumimoji="1"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378904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「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+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」的個體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若目標值為負值，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判別為「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+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」，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正確，沒有懲罰值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004048" y="5805264"/>
            <a:ext cx="432048" cy="2160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5EDE6F8-A2E0-D549-837C-6E770A08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0" y="10877"/>
            <a:ext cx="2314496" cy="20274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0AF9B8-8921-1741-AB6B-ABD3B6CEF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2" y="2640004"/>
            <a:ext cx="3903697" cy="405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C9DE81-2BB2-1042-ACC3-C02403A91EF0}"/>
              </a:ext>
            </a:extLst>
          </p:cNvPr>
          <p:cNvSpPr txBox="1"/>
          <p:nvPr/>
        </p:nvSpPr>
        <p:spPr>
          <a:xfrm>
            <a:off x="925771" y="296531"/>
            <a:ext cx="1081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負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正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6CF0C8-A801-884F-A153-25F2CB17260E}"/>
              </a:ext>
            </a:extLst>
          </p:cNvPr>
          <p:cNvSpPr txBox="1"/>
          <p:nvPr/>
        </p:nvSpPr>
        <p:spPr>
          <a:xfrm>
            <a:off x="2625874" y="1711120"/>
            <a:ext cx="612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較不受離群值影響 在兩個集團中間</a:t>
            </a:r>
          </a:p>
        </p:txBody>
      </p:sp>
    </p:spTree>
    <p:extLst>
      <p:ext uri="{BB962C8B-B14F-4D97-AF65-F5344CB8AC3E}">
        <p14:creationId xmlns:p14="http://schemas.microsoft.com/office/powerpoint/2010/main" val="2528708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截圖 2018-03-24 08.19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72" y="2996952"/>
            <a:ext cx="3997241" cy="33843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 You Need these Details?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1699319"/>
          </a:xfrm>
        </p:spPr>
        <p:txBody>
          <a:bodyPr/>
          <a:lstStyle/>
          <a:p>
            <a:r>
              <a:rPr lang="zh-TW" altLang="en-US" dirty="0"/>
              <a:t>在「最厚化」分割區塊與「最小化」懲罰值之間取得平衡（跳過數學推導）</a:t>
            </a:r>
            <a:endParaRPr lang="en-US" altLang="zh-TW" dirty="0"/>
          </a:p>
          <a:p>
            <a:pPr lvl="1"/>
            <a:r>
              <a:rPr lang="zh-TW" altLang="en-US" dirty="0"/>
              <a:t>請見課程參考文件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pic>
        <p:nvPicPr>
          <p:cNvPr id="6" name="圖片 5" descr="螢幕截圖 2018-03-24 0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45024"/>
            <a:ext cx="3306688" cy="1837049"/>
          </a:xfrm>
          <a:prstGeom prst="rect">
            <a:avLst/>
          </a:prstGeom>
        </p:spPr>
      </p:pic>
      <p:pic>
        <p:nvPicPr>
          <p:cNvPr id="7" name="圖片 6" descr="螢幕截圖 2018-03-24 08.21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31591"/>
            <a:ext cx="4195812" cy="14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如果不只兩個分類，有</a:t>
            </a:r>
            <a:r>
              <a:rPr lang="en-US" altLang="zh-TW" dirty="0"/>
              <a:t>k</a:t>
            </a:r>
            <a:r>
              <a:rPr lang="zh-TW" altLang="en-US" dirty="0"/>
              <a:t>個分類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第一種方法：一對多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產生</a:t>
            </a:r>
            <a:r>
              <a:rPr kumimoji="1" lang="en-US" altLang="zh-TW" dirty="0"/>
              <a:t>k</a:t>
            </a:r>
            <a:r>
              <a:rPr kumimoji="1" lang="zh-TW" altLang="en-US" dirty="0"/>
              <a:t>個</a:t>
            </a:r>
            <a:r>
              <a:rPr lang="zh-TW" altLang="en-US" dirty="0"/>
              <a:t>線性分割線（如</a:t>
            </a:r>
            <a:r>
              <a:rPr lang="en-US" altLang="zh-TW" dirty="0"/>
              <a:t>SVM</a:t>
            </a:r>
            <a:r>
              <a:rPr lang="zh-TW" altLang="en-US" dirty="0"/>
              <a:t>）</a:t>
            </a:r>
            <a:endParaRPr kumimoji="1" lang="en-US" altLang="zh-TW" dirty="0"/>
          </a:p>
          <a:p>
            <a:pPr lvl="1"/>
            <a:r>
              <a:rPr lang="zh-TW" altLang="en-US" dirty="0"/>
              <a:t>第</a:t>
            </a:r>
            <a:r>
              <a:rPr lang="en-US" altLang="zh-TW" dirty="0" err="1"/>
              <a:t>i</a:t>
            </a:r>
            <a:r>
              <a:rPr lang="zh-TW" altLang="en-US" dirty="0"/>
              <a:t>個分類，可以區隔</a:t>
            </a:r>
            <a:r>
              <a:rPr lang="en-US" altLang="zh-TW" dirty="0" err="1"/>
              <a:t>i</a:t>
            </a:r>
            <a:r>
              <a:rPr lang="zh-TW" altLang="en-US" dirty="0"/>
              <a:t>分類與其他分類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899592" y="4077072"/>
            <a:ext cx="1482823" cy="13849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第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 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algn="ctr"/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vs.</a:t>
            </a:r>
          </a:p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非第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38252" y="4077072"/>
            <a:ext cx="1469999" cy="13849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第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 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algn="ctr"/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vs.</a:t>
            </a:r>
          </a:p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非第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91171" y="4005064"/>
            <a:ext cx="1452992" cy="13849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第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k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 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algn="ctr"/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vs.</a:t>
            </a:r>
          </a:p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非第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k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向右箭號 8"/>
          <p:cNvSpPr/>
          <p:nvPr/>
        </p:nvSpPr>
        <p:spPr bwMode="auto">
          <a:xfrm>
            <a:off x="2483768" y="4581128"/>
            <a:ext cx="504056" cy="3600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向右箭號 9"/>
          <p:cNvSpPr/>
          <p:nvPr/>
        </p:nvSpPr>
        <p:spPr bwMode="auto">
          <a:xfrm>
            <a:off x="4716016" y="4581128"/>
            <a:ext cx="504056" cy="3600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1" name="向右箭號 10"/>
          <p:cNvSpPr/>
          <p:nvPr/>
        </p:nvSpPr>
        <p:spPr bwMode="auto">
          <a:xfrm>
            <a:off x="6300192" y="4581128"/>
            <a:ext cx="504056" cy="3600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364088" y="4653136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652120" y="4653136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5940152" y="4653136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7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第二種方法：一對一</a:t>
            </a:r>
            <a:endParaRPr lang="en-US" altLang="zh-TW" dirty="0"/>
          </a:p>
          <a:p>
            <a:pPr lvl="1"/>
            <a:r>
              <a:rPr kumimoji="1" lang="zh-TW" altLang="en-US" dirty="0"/>
              <a:t>對任何</a:t>
            </a:r>
            <a:r>
              <a:rPr kumimoji="1" lang="en-US" altLang="zh-TW" dirty="0"/>
              <a:t>2</a:t>
            </a:r>
            <a:r>
              <a:rPr kumimoji="1" lang="zh-TW" altLang="en-US" dirty="0"/>
              <a:t>個分類都產生</a:t>
            </a:r>
            <a:r>
              <a:rPr lang="en-US" altLang="zh-TW" dirty="0"/>
              <a:t>1</a:t>
            </a:r>
            <a:r>
              <a:rPr kumimoji="1" lang="zh-TW" altLang="en-US" dirty="0"/>
              <a:t>個</a:t>
            </a:r>
            <a:r>
              <a:rPr lang="zh-TW" altLang="en-US" dirty="0"/>
              <a:t>線性分割線</a:t>
            </a:r>
            <a:r>
              <a:rPr kumimoji="1" lang="zh-TW" altLang="en-US" dirty="0"/>
              <a:t>，共需要</a:t>
            </a:r>
            <a:r>
              <a:rPr kumimoji="1" lang="en-US" altLang="zh-TW" dirty="0"/>
              <a:t> k(k-1)/2</a:t>
            </a:r>
            <a:r>
              <a:rPr kumimoji="1" lang="zh-TW" altLang="en-US" dirty="0"/>
              <a:t>個</a:t>
            </a:r>
            <a:r>
              <a:rPr lang="zh-TW" altLang="en-US" dirty="0"/>
              <a:t>線性分割線</a:t>
            </a:r>
            <a:endParaRPr kumimoji="1" lang="en-US" altLang="zh-TW" dirty="0"/>
          </a:p>
          <a:p>
            <a:pPr lvl="1"/>
            <a:r>
              <a:rPr lang="zh-TW" altLang="en-US" dirty="0"/>
              <a:t>用類似淘汰賽的方式來決定哪一類勝出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5" name="圖片 4" descr="螢幕截圖 2017-03-12 17.23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005064"/>
            <a:ext cx="4392488" cy="27549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A7917F-B347-DA48-8058-EE5032237CC0}"/>
              </a:ext>
            </a:extLst>
          </p:cNvPr>
          <p:cNvSpPr txBox="1"/>
          <p:nvPr/>
        </p:nvSpPr>
        <p:spPr>
          <a:xfrm>
            <a:off x="6930648" y="4855869"/>
            <a:ext cx="209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900" indent="-198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判別是第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7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類還是第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8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198900" indent="-198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第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7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類勝出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66D7EB26-752F-DB40-B8E6-6ACD212CC810}"/>
              </a:ext>
            </a:extLst>
          </p:cNvPr>
          <p:cNvSpPr/>
          <p:nvPr/>
        </p:nvSpPr>
        <p:spPr bwMode="auto">
          <a:xfrm>
            <a:off x="6921035" y="4818590"/>
            <a:ext cx="2091047" cy="1237608"/>
          </a:xfrm>
          <a:prstGeom prst="wedgeRoundRectCallout">
            <a:avLst>
              <a:gd name="adj1" fmla="val -78658"/>
              <a:gd name="adj2" fmla="val 45437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79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200" dirty="0"/>
              <a:t>Linear</a:t>
            </a:r>
            <a:r>
              <a:rPr lang="zh-TW" altLang="en-US" sz="4200" dirty="0"/>
              <a:t> </a:t>
            </a:r>
            <a:r>
              <a:rPr lang="en-US" altLang="zh-TW" sz="4200" dirty="0"/>
              <a:t>Regression</a:t>
            </a:r>
            <a:endParaRPr kumimoji="1"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線性迴歸也是常見的方法</a:t>
            </a:r>
            <a:endParaRPr lang="en-US" altLang="zh-CN" dirty="0"/>
          </a:p>
          <a:p>
            <a:pPr lvl="1"/>
            <a:r>
              <a:rPr lang="zh-CN" altLang="en-US" dirty="0"/>
              <a:t>目標屬性是數值</a:t>
            </a:r>
            <a:r>
              <a:rPr lang="zh-TW" altLang="en-US" dirty="0"/>
              <a:t>時可以適用，如體重、智商</a:t>
            </a:r>
            <a:endParaRPr lang="en-US" altLang="zh-TW" dirty="0"/>
          </a:p>
          <a:p>
            <a:r>
              <a:rPr lang="zh-TW" altLang="en-US" dirty="0"/>
              <a:t>線性</a:t>
            </a:r>
            <a:r>
              <a:rPr lang="zh-CN" altLang="en-US" dirty="0"/>
              <a:t>迴</a:t>
            </a:r>
            <a:r>
              <a:rPr lang="zh-TW" altLang="en-US" dirty="0"/>
              <a:t>歸模式的結構</a:t>
            </a:r>
            <a:endParaRPr lang="en-US" altLang="zh-TW" dirty="0"/>
          </a:p>
          <a:p>
            <a:pPr lvl="1"/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=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0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+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1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baseline="-25000" dirty="0">
                <a:latin typeface="Times New Roman"/>
                <a:cs typeface="Times New Roman"/>
              </a:rPr>
              <a:t>1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+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2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baseline="-25000" dirty="0">
                <a:latin typeface="Times New Roman"/>
                <a:cs typeface="Times New Roman"/>
              </a:rPr>
              <a:t>2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+… </a:t>
            </a:r>
            <a:r>
              <a:rPr lang="zh-TW" altLang="en-US" dirty="0"/>
              <a:t>（跟之前一樣）</a:t>
            </a:r>
            <a:endParaRPr lang="en-US" altLang="zh-TW" dirty="0">
              <a:latin typeface="Times New Roman"/>
              <a:cs typeface="Times New Roman"/>
            </a:endParaRPr>
          </a:p>
          <a:p>
            <a:pPr lvl="1"/>
            <a:r>
              <a:rPr lang="zh-TW" altLang="en-US" dirty="0"/>
              <a:t>目標值就是函數值</a:t>
            </a:r>
            <a:endParaRPr kumimoji="1" lang="en-US" altLang="zh-TW" dirty="0"/>
          </a:p>
          <a:p>
            <a:pPr lvl="1"/>
            <a:r>
              <a:rPr lang="zh-TW" altLang="en-US" dirty="0"/>
              <a:t>讓訓練資料的函數值與真實值越接近越好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723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另一種</a:t>
            </a:r>
            <a:r>
              <a:rPr lang="zh-CN" altLang="en-US" dirty="0"/>
              <a:t>常見</a:t>
            </a:r>
            <a:r>
              <a:rPr lang="zh-TW" altLang="en-US" dirty="0"/>
              <a:t>構的建模式方式</a:t>
            </a:r>
            <a:endParaRPr lang="en-US" altLang="zh-TW" dirty="0"/>
          </a:p>
          <a:p>
            <a:pPr lvl="1"/>
            <a:r>
              <a:rPr lang="zh-TW" altLang="en-US" dirty="0"/>
              <a:t>利用專業知識，可能再加上屬性的選擇技術，先行構建模式，模式具有一些未知的參數</a:t>
            </a:r>
            <a:endParaRPr lang="en-US" altLang="zh-TW" dirty="0"/>
          </a:p>
          <a:p>
            <a:pPr lvl="1"/>
            <a:r>
              <a:rPr lang="zh-TW" altLang="en-US" dirty="0"/>
              <a:t>然後利用訓練資料來校估出最適合的參數</a:t>
            </a:r>
            <a:r>
              <a:rPr lang="en-US" altLang="zh-TW" sz="2400" dirty="0"/>
              <a:t>(parameters)</a:t>
            </a:r>
            <a:r>
              <a:rPr lang="zh-TW" altLang="en-US" sz="2400" dirty="0"/>
              <a:t>，</a:t>
            </a:r>
            <a:r>
              <a:rPr lang="zh-TW" altLang="en-US" dirty="0"/>
              <a:t>讓模式越「符合」（</a:t>
            </a:r>
            <a:r>
              <a:rPr lang="en-US" altLang="zh-TW" dirty="0"/>
              <a:t>fit</a:t>
            </a:r>
            <a:r>
              <a:rPr lang="zh-TW" altLang="en-US" dirty="0"/>
              <a:t>）訓練資料越好</a:t>
            </a:r>
            <a:endParaRPr lang="en-US" altLang="zh-TW" dirty="0"/>
          </a:p>
          <a:p>
            <a:pPr lvl="1"/>
            <a:r>
              <a:rPr lang="zh-TW" altLang="en-US" dirty="0"/>
              <a:t>此過程稱為「</a:t>
            </a:r>
            <a:r>
              <a:rPr lang="en-US" altLang="zh-TW" dirty="0"/>
              <a:t>parameter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」或「</a:t>
            </a:r>
            <a:r>
              <a:rPr lang="en-US" altLang="zh-TW" dirty="0"/>
              <a:t>parametric</a:t>
            </a:r>
            <a:r>
              <a:rPr lang="zh-TW" altLang="en-US" dirty="0"/>
              <a:t> </a:t>
            </a:r>
            <a:r>
              <a:rPr lang="en-US" altLang="zh-TW" dirty="0"/>
              <a:t>modeling</a:t>
            </a:r>
            <a:r>
              <a:rPr lang="zh-TW" altLang="en-US" dirty="0"/>
              <a:t>」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2461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charset="0"/>
              <a:buChar char="q"/>
            </a:pPr>
            <a:r>
              <a:rPr lang="zh-TW" altLang="en-US" sz="3200" dirty="0"/>
              <a:t>如前所述，重點在於目標式，不同的目標式產生不同的結果</a:t>
            </a:r>
            <a:endParaRPr lang="en-US" altLang="zh-TW" sz="3200" dirty="0"/>
          </a:p>
          <a:p>
            <a:pPr marL="342900" lvl="1" indent="-342900">
              <a:buFont typeface="Wingdings" charset="0"/>
              <a:buChar char="q"/>
            </a:pPr>
            <a:r>
              <a:rPr lang="zh-TW" altLang="en-US" sz="3200" dirty="0"/>
              <a:t>常被使用的目標式</a:t>
            </a:r>
            <a:endParaRPr lang="en-US" altLang="zh-TW" sz="3200" dirty="0"/>
          </a:p>
          <a:p>
            <a:pPr lvl="1"/>
            <a:r>
              <a:rPr kumimoji="1" lang="zh-TW" altLang="en-US" dirty="0"/>
              <a:t>絕對誤差（</a:t>
            </a:r>
            <a:r>
              <a:rPr kumimoji="1" lang="en-US" altLang="zh-TW" dirty="0"/>
              <a:t>absolute</a:t>
            </a:r>
            <a:r>
              <a:rPr kumimoji="1" lang="zh-TW" altLang="en-US" dirty="0"/>
              <a:t> </a:t>
            </a:r>
            <a:r>
              <a:rPr kumimoji="1" lang="en-US" altLang="zh-TW" dirty="0"/>
              <a:t>error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2"/>
            <a:r>
              <a:rPr lang="zh-TW" altLang="en-US" dirty="0"/>
              <a:t>取誤差的絕對值</a:t>
            </a:r>
            <a:r>
              <a:rPr lang="zh-CN" altLang="zh-TW" dirty="0"/>
              <a:t>（</a:t>
            </a:r>
            <a:r>
              <a:rPr lang="zh-TW" altLang="en-US" dirty="0"/>
              <a:t>預測值為</a:t>
            </a:r>
            <a:r>
              <a:rPr lang="en-US" altLang="zh-TW" dirty="0"/>
              <a:t>10</a:t>
            </a:r>
            <a:r>
              <a:rPr lang="zh-TW" altLang="en-US" dirty="0"/>
              <a:t>，正確值為</a:t>
            </a:r>
            <a:r>
              <a:rPr lang="en-US" altLang="zh-TW" dirty="0"/>
              <a:t>8</a:t>
            </a:r>
            <a:r>
              <a:rPr lang="zh-TW" altLang="en-US" dirty="0"/>
              <a:t>，絕對誤差為</a:t>
            </a:r>
            <a:r>
              <a:rPr lang="en-US" altLang="zh-TW" dirty="0"/>
              <a:t>2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kumimoji="1" lang="zh-TW" altLang="en-US" dirty="0"/>
              <a:t>最小化絕對誤差的總和或其平均值</a:t>
            </a:r>
            <a:endParaRPr kumimoji="1"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098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CN" altLang="en-US" dirty="0"/>
              <a:t>誤差平方</a:t>
            </a:r>
            <a:r>
              <a:rPr kumimoji="1" lang="zh-TW" altLang="en-US" dirty="0"/>
              <a:t>（</a:t>
            </a:r>
            <a:r>
              <a:rPr lang="en-US" altLang="zh-TW" dirty="0"/>
              <a:t>Least</a:t>
            </a:r>
            <a:r>
              <a:rPr lang="zh-TW" altLang="en-US" dirty="0"/>
              <a:t> </a:t>
            </a:r>
            <a:r>
              <a:rPr lang="en-US" altLang="zh-TW" dirty="0"/>
              <a:t>square</a:t>
            </a:r>
            <a:r>
              <a:rPr lang="zh-TW" altLang="en-US" dirty="0"/>
              <a:t>）</a:t>
            </a:r>
            <a:endParaRPr kumimoji="1" lang="en-US" altLang="zh-TW" dirty="0"/>
          </a:p>
          <a:p>
            <a:pPr lvl="2"/>
            <a:r>
              <a:rPr lang="zh-TW" altLang="en-US" dirty="0"/>
              <a:t>取誤差的平方</a:t>
            </a:r>
            <a:r>
              <a:rPr lang="zh-CN" altLang="zh-TW" dirty="0"/>
              <a:t>（</a:t>
            </a:r>
            <a:r>
              <a:rPr lang="zh-TW" altLang="en-US" dirty="0"/>
              <a:t>預測值為</a:t>
            </a:r>
            <a:r>
              <a:rPr lang="en-US" altLang="zh-TW" dirty="0"/>
              <a:t>10</a:t>
            </a:r>
            <a:r>
              <a:rPr lang="zh-TW" altLang="en-US" dirty="0"/>
              <a:t>，正確值為</a:t>
            </a:r>
            <a:r>
              <a:rPr lang="en-US" altLang="zh-TW" dirty="0"/>
              <a:t>8</a:t>
            </a:r>
            <a:r>
              <a:rPr lang="zh-TW" altLang="en-US" dirty="0"/>
              <a:t>，誤差的平方為</a:t>
            </a:r>
            <a:r>
              <a:rPr lang="en-US" altLang="zh-TW" dirty="0"/>
              <a:t>4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zh-TW" altLang="en-US" dirty="0"/>
              <a:t>最小化誤差平方的總和或平均</a:t>
            </a:r>
            <a:endParaRPr lang="en-US" altLang="zh-TW" dirty="0"/>
          </a:p>
          <a:p>
            <a:pPr lvl="2"/>
            <a:r>
              <a:rPr lang="zh-TW" altLang="en-US" dirty="0"/>
              <a:t>無腦使用：有理論基礎</a:t>
            </a:r>
            <a:r>
              <a:rPr lang="en-US" altLang="zh-TW" dirty="0"/>
              <a:t> (</a:t>
            </a:r>
            <a:r>
              <a:rPr lang="zh-TW" altLang="en-US" dirty="0"/>
              <a:t>高斯</a:t>
            </a:r>
            <a:r>
              <a:rPr lang="en-US" altLang="zh-TW" dirty="0"/>
              <a:t>)</a:t>
            </a:r>
            <a:r>
              <a:rPr lang="zh-TW" altLang="en-US" dirty="0"/>
              <a:t>、很多軟體都內建</a:t>
            </a:r>
            <a:endParaRPr lang="en-US" altLang="zh-TW" dirty="0"/>
          </a:p>
          <a:p>
            <a:pPr lvl="2"/>
            <a:r>
              <a:rPr lang="zh-TW" altLang="en-US" dirty="0"/>
              <a:t>對誤差較大者，懲罰會大很多</a:t>
            </a:r>
            <a:endParaRPr lang="en-US" altLang="zh-TW" dirty="0"/>
          </a:p>
          <a:p>
            <a:pPr lvl="2"/>
            <a:r>
              <a:rPr lang="zh-TW" altLang="en-US" dirty="0"/>
              <a:t>有好就有壞：對資料很敏感，錯誤或者離群值的影響很顯著（所以需要大數據）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2483768" y="5527702"/>
            <a:ext cx="3373339" cy="46166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很多課程都會介紹迴歸</a:t>
            </a: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334166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 Probability Estimation and 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有時希望計算屬於某</a:t>
            </a:r>
            <a:r>
              <a:rPr lang="zh-TW" altLang="en-US" dirty="0"/>
              <a:t>分類</a:t>
            </a:r>
            <a:r>
              <a:rPr kumimoji="1" lang="zh-TW" altLang="en-US" dirty="0"/>
              <a:t>的機率</a:t>
            </a:r>
            <a:r>
              <a:rPr lang="zh-CN" altLang="en-US" dirty="0"/>
              <a:t>，才能</a:t>
            </a:r>
            <a:r>
              <a:rPr lang="zh-TW" altLang="en-US" dirty="0"/>
              <a:t>據此評估</a:t>
            </a:r>
            <a:r>
              <a:rPr lang="zh-CN" altLang="en-US" dirty="0"/>
              <a:t>出損失（收益）的期望值</a:t>
            </a:r>
            <a:endParaRPr kumimoji="1" lang="en-US" altLang="zh-TW" dirty="0"/>
          </a:p>
          <a:p>
            <a:r>
              <a:rPr kumimoji="1" lang="zh-TW" altLang="en-US" dirty="0"/>
              <a:t>越是遠離分割線，機率越大</a:t>
            </a:r>
            <a:endParaRPr kumimoji="1" lang="en-US" altLang="zh-TW" dirty="0"/>
          </a:p>
          <a:p>
            <a:pPr marL="342900" lvl="1" indent="-342900">
              <a:buFont typeface="Wingdings" charset="0"/>
              <a:buChar char="q"/>
            </a:pPr>
            <a:r>
              <a:rPr lang="zh-TW" altLang="en-US" sz="3200" dirty="0"/>
              <a:t>若使用</a:t>
            </a:r>
            <a:r>
              <a:rPr lang="en-US" altLang="zh-TW" sz="3200" dirty="0"/>
              <a:t> </a:t>
            </a:r>
            <a:r>
              <a:rPr lang="en-US" altLang="zh-TW" sz="3200" i="1" dirty="0">
                <a:latin typeface="Times New Roman"/>
                <a:cs typeface="Times New Roman"/>
              </a:rPr>
              <a:t>f </a:t>
            </a:r>
            <a:r>
              <a:rPr lang="en-US" altLang="zh-TW" sz="3200" dirty="0">
                <a:latin typeface="Times New Roman"/>
                <a:cs typeface="Times New Roman"/>
              </a:rPr>
              <a:t>(</a:t>
            </a:r>
            <a:r>
              <a:rPr lang="en-US" altLang="zh-TW" sz="3200" i="1" dirty="0">
                <a:latin typeface="Times New Roman"/>
                <a:cs typeface="Times New Roman"/>
              </a:rPr>
              <a:t>x</a:t>
            </a:r>
            <a:r>
              <a:rPr lang="en-US" altLang="zh-TW" sz="3200" dirty="0">
                <a:latin typeface="Times New Roman"/>
                <a:cs typeface="Times New Roman"/>
              </a:rPr>
              <a:t>)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cs typeface="Times New Roman"/>
              </a:rPr>
              <a:t>=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i="1" dirty="0">
                <a:latin typeface="Times New Roman"/>
                <a:cs typeface="Times New Roman"/>
              </a:rPr>
              <a:t>w</a:t>
            </a:r>
            <a:r>
              <a:rPr lang="en-US" altLang="zh-TW" sz="3200" baseline="-25000" dirty="0">
                <a:latin typeface="Times New Roman"/>
                <a:cs typeface="Times New Roman"/>
              </a:rPr>
              <a:t>0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cs typeface="Times New Roman"/>
              </a:rPr>
              <a:t>+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i="1" dirty="0">
                <a:latin typeface="Times New Roman"/>
                <a:cs typeface="Times New Roman"/>
              </a:rPr>
              <a:t>w</a:t>
            </a:r>
            <a:r>
              <a:rPr lang="en-US" altLang="zh-TW" sz="3200" baseline="-25000" dirty="0">
                <a:latin typeface="Times New Roman"/>
                <a:cs typeface="Times New Roman"/>
              </a:rPr>
              <a:t>1</a:t>
            </a:r>
            <a:r>
              <a:rPr lang="en-US" altLang="zh-TW" sz="3200" i="1" dirty="0">
                <a:latin typeface="Times New Roman"/>
                <a:cs typeface="Times New Roman"/>
              </a:rPr>
              <a:t>x</a:t>
            </a:r>
            <a:r>
              <a:rPr lang="en-US" altLang="zh-TW" sz="3200" baseline="-25000" dirty="0">
                <a:latin typeface="Times New Roman"/>
                <a:cs typeface="Times New Roman"/>
              </a:rPr>
              <a:t>1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cs typeface="Times New Roman"/>
              </a:rPr>
              <a:t>+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i="1" dirty="0">
                <a:latin typeface="Times New Roman"/>
                <a:cs typeface="Times New Roman"/>
              </a:rPr>
              <a:t>w</a:t>
            </a:r>
            <a:r>
              <a:rPr lang="en-US" altLang="zh-TW" sz="3200" baseline="-25000" dirty="0">
                <a:latin typeface="Times New Roman"/>
                <a:cs typeface="Times New Roman"/>
              </a:rPr>
              <a:t>2</a:t>
            </a:r>
            <a:r>
              <a:rPr lang="en-US" altLang="zh-TW" sz="3200" i="1" dirty="0">
                <a:latin typeface="Times New Roman"/>
                <a:cs typeface="Times New Roman"/>
              </a:rPr>
              <a:t>x</a:t>
            </a:r>
            <a:r>
              <a:rPr lang="en-US" altLang="zh-TW" sz="3200" baseline="-25000" dirty="0">
                <a:latin typeface="Times New Roman"/>
                <a:cs typeface="Times New Roman"/>
              </a:rPr>
              <a:t>2</a:t>
            </a:r>
            <a:r>
              <a:rPr lang="zh-TW" altLang="en-US" sz="3200" dirty="0">
                <a:latin typeface="Times New Roman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cs typeface="Times New Roman"/>
              </a:rPr>
              <a:t>+…          </a:t>
            </a:r>
            <a:r>
              <a:rPr lang="en-US" altLang="en-US" sz="3200" dirty="0">
                <a:latin typeface="Times New Roman"/>
                <a:cs typeface="Times New Roman"/>
              </a:rPr>
              <a:t>來</a:t>
            </a:r>
            <a:r>
              <a:rPr lang="zh-TW" altLang="en-US" sz="3200" dirty="0">
                <a:latin typeface="Times New Roman"/>
                <a:cs typeface="Times New Roman"/>
              </a:rPr>
              <a:t>計算機率</a:t>
            </a:r>
            <a:endParaRPr kumimoji="1" lang="en-US" altLang="zh-TW" sz="3200" dirty="0"/>
          </a:p>
          <a:p>
            <a:pPr lvl="1"/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 </a:t>
            </a:r>
            <a:r>
              <a:rPr lang="zh-TW" altLang="en-US" dirty="0"/>
              <a:t>的範圍從負無限大到無限大</a:t>
            </a:r>
            <a:endParaRPr lang="en-US" altLang="zh-TW" dirty="0"/>
          </a:p>
          <a:p>
            <a:pPr lvl="1"/>
            <a:r>
              <a:rPr lang="zh-TW" altLang="en-US" dirty="0"/>
              <a:t>但機率的範圍只能從</a:t>
            </a:r>
            <a:r>
              <a:rPr lang="en-US" altLang="zh-TW" dirty="0"/>
              <a:t>0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2051720" y="5805264"/>
            <a:ext cx="5851582" cy="89255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6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不要被</a:t>
            </a:r>
            <a:r>
              <a:rPr kumimoji="1" lang="en-US" altLang="zh-TW" sz="26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Logistic Regression</a:t>
            </a:r>
            <a:r>
              <a:rPr kumimoji="1" lang="zh-TW" altLang="en-US" sz="26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的名稱誤導</a:t>
            </a:r>
            <a:endParaRPr kumimoji="1" lang="en-US" altLang="zh-TW" sz="26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sz="26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其產出是屬於某個分類的機率</a:t>
            </a:r>
            <a:endParaRPr kumimoji="1" lang="en-US" altLang="zh-TW" sz="26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6" name="圖片 5" descr="螢幕截圖 2016-03-03 08.35.40.png">
            <a:extLst>
              <a:ext uri="{FF2B5EF4-FFF2-40B4-BE49-F238E27FC236}">
                <a16:creationId xmlns:a16="http://schemas.microsoft.com/office/drawing/2014/main" id="{B80698B6-EBB7-F542-87E0-9D235522C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2" y="4293096"/>
            <a:ext cx="1855842" cy="151216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18B8B49-FB91-054F-BFD6-679314CE3F9F}"/>
              </a:ext>
            </a:extLst>
          </p:cNvPr>
          <p:cNvCxnSpPr>
            <a:cxnSpLocks/>
          </p:cNvCxnSpPr>
          <p:nvPr/>
        </p:nvCxnSpPr>
        <p:spPr bwMode="auto">
          <a:xfrm>
            <a:off x="7740352" y="4437112"/>
            <a:ext cx="898673" cy="95016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8606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心型 7"/>
          <p:cNvSpPr/>
          <p:nvPr/>
        </p:nvSpPr>
        <p:spPr bwMode="auto">
          <a:xfrm>
            <a:off x="6660232" y="3140968"/>
            <a:ext cx="2016224" cy="1584176"/>
          </a:xfrm>
          <a:prstGeom prst="heart">
            <a:avLst/>
          </a:prstGeom>
          <a:solidFill>
            <a:srgbClr val="FFBDD7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7" name="心型 6"/>
          <p:cNvSpPr/>
          <p:nvPr/>
        </p:nvSpPr>
        <p:spPr bwMode="auto">
          <a:xfrm>
            <a:off x="395536" y="3212976"/>
            <a:ext cx="2016224" cy="1656184"/>
          </a:xfrm>
          <a:prstGeom prst="heart">
            <a:avLst/>
          </a:prstGeom>
          <a:solidFill>
            <a:schemeClr val="tx2">
              <a:lumMod val="20000"/>
              <a:lumOff val="80000"/>
            </a:schemeClr>
          </a:solidFill>
          <a:ln w="762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691207"/>
          </a:xfrm>
        </p:spPr>
        <p:txBody>
          <a:bodyPr/>
          <a:lstStyle/>
          <a:p>
            <a:r>
              <a:rPr kumimoji="1" lang="zh-TW" altLang="en-US" dirty="0"/>
              <a:t>牛郎與織女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899669" y="3678123"/>
            <a:ext cx="1080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1"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(x)</a:t>
            </a:r>
          </a:p>
          <a:p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00173" y="360611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0~1</a:t>
            </a:r>
            <a:endParaRPr kumimoji="1" lang="zh-TW" altLang="en-US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左-右雙向箭號 8"/>
          <p:cNvSpPr/>
          <p:nvPr/>
        </p:nvSpPr>
        <p:spPr bwMode="auto">
          <a:xfrm>
            <a:off x="2699792" y="3501008"/>
            <a:ext cx="3744416" cy="504056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915816" y="407707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如何搭起友誼的橋樑？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160858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機率與勝算</a:t>
            </a:r>
            <a:r>
              <a:rPr kumimoji="1" lang="en-US" altLang="zh-TW" dirty="0"/>
              <a:t>(</a:t>
            </a:r>
            <a:r>
              <a:rPr lang="en-US" altLang="zh-TW" dirty="0"/>
              <a:t>O</a:t>
            </a:r>
            <a:r>
              <a:rPr kumimoji="1" lang="en-US" altLang="zh-TW" dirty="0"/>
              <a:t>dd</a:t>
            </a:r>
            <a:r>
              <a:rPr lang="en-US" altLang="zh-TW" dirty="0"/>
              <a:t>)</a:t>
            </a:r>
            <a:r>
              <a:rPr kumimoji="1" lang="zh-TW" altLang="en-US" dirty="0"/>
              <a:t>是好朋友（可以互轉）</a:t>
            </a:r>
            <a:endParaRPr kumimoji="1" lang="en-US" altLang="zh-TW" dirty="0"/>
          </a:p>
          <a:p>
            <a:pPr lvl="1"/>
            <a:r>
              <a:rPr lang="en-US" altLang="zh-TW" dirty="0"/>
              <a:t>Odd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0000FF"/>
                </a:solidFill>
              </a:rPr>
              <a:t>發生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0000FF"/>
                </a:solidFill>
              </a:rPr>
              <a:t>不發生</a:t>
            </a:r>
            <a:r>
              <a:rPr lang="zh-TW" altLang="en-US" dirty="0"/>
              <a:t>的比值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發生機率</a:t>
            </a:r>
            <a:r>
              <a:rPr kumimoji="1" lang="en-US" altLang="zh-TW" dirty="0"/>
              <a:t>0.8</a:t>
            </a:r>
            <a:r>
              <a:rPr kumimoji="1" lang="zh-TW" altLang="en-US" dirty="0"/>
              <a:t>，</a:t>
            </a:r>
            <a:r>
              <a:rPr kumimoji="1" lang="en-US" altLang="zh-TW" dirty="0"/>
              <a:t>odd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0.8</a:t>
            </a:r>
            <a:r>
              <a:rPr kumimoji="1" lang="zh-TW" altLang="en-US" dirty="0"/>
              <a:t> 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0.2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4</a:t>
            </a:r>
          </a:p>
          <a:p>
            <a:pPr lvl="1"/>
            <a:r>
              <a:rPr lang="zh-TW" altLang="en-US" dirty="0"/>
              <a:t>發生機率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odd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0.5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0.5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pPr lvl="1"/>
            <a:r>
              <a:rPr lang="zh-TW" altLang="en-US" dirty="0"/>
              <a:t>發生機率</a:t>
            </a:r>
            <a:r>
              <a:rPr lang="en-US" altLang="zh-TW" dirty="0"/>
              <a:t>0.999</a:t>
            </a:r>
            <a:r>
              <a:rPr lang="zh-TW" altLang="en-US" dirty="0"/>
              <a:t>，</a:t>
            </a:r>
            <a:r>
              <a:rPr lang="en-US" altLang="zh-TW" dirty="0"/>
              <a:t>odd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999</a:t>
            </a:r>
            <a:r>
              <a:rPr lang="zh-TW" altLang="en-US" dirty="0"/>
              <a:t>：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999</a:t>
            </a:r>
          </a:p>
          <a:p>
            <a:pPr lvl="1"/>
            <a:r>
              <a:rPr lang="zh-TW" altLang="en-US" dirty="0"/>
              <a:t>發生機率</a:t>
            </a:r>
            <a:r>
              <a:rPr lang="en-US" altLang="zh-TW" dirty="0"/>
              <a:t>0.01</a:t>
            </a:r>
            <a:r>
              <a:rPr lang="zh-TW" altLang="en-US" dirty="0"/>
              <a:t>，</a:t>
            </a:r>
            <a:r>
              <a:rPr lang="en-US" altLang="zh-TW" dirty="0"/>
              <a:t>odd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99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0.0101</a:t>
            </a:r>
          </a:p>
          <a:p>
            <a:pPr lvl="1"/>
            <a:r>
              <a:rPr lang="en-US" altLang="zh-TW" dirty="0"/>
              <a:t>Odd</a:t>
            </a:r>
            <a:r>
              <a:rPr lang="zh-TW" altLang="en-US" dirty="0"/>
              <a:t>從的值從</a:t>
            </a:r>
            <a:r>
              <a:rPr lang="en-US" altLang="zh-TW" dirty="0"/>
              <a:t>0</a:t>
            </a:r>
            <a:r>
              <a:rPr lang="zh-TW" altLang="en-US" dirty="0"/>
              <a:t>到無限大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C4F3DB-AD85-2945-87EC-EF55F7BA9BAE}"/>
              </a:ext>
            </a:extLst>
          </p:cNvPr>
          <p:cNvSpPr txBox="1"/>
          <p:nvPr/>
        </p:nvSpPr>
        <p:spPr>
          <a:xfrm>
            <a:off x="7380312" y="311135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0.8/0.2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542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心型 7"/>
          <p:cNvSpPr/>
          <p:nvPr/>
        </p:nvSpPr>
        <p:spPr bwMode="auto">
          <a:xfrm>
            <a:off x="7020272" y="3356992"/>
            <a:ext cx="2016224" cy="1584176"/>
          </a:xfrm>
          <a:prstGeom prst="heart">
            <a:avLst/>
          </a:prstGeom>
          <a:solidFill>
            <a:srgbClr val="FFBDD7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7" name="心型 6"/>
          <p:cNvSpPr/>
          <p:nvPr/>
        </p:nvSpPr>
        <p:spPr bwMode="auto">
          <a:xfrm>
            <a:off x="179512" y="3429000"/>
            <a:ext cx="2016224" cy="1656184"/>
          </a:xfrm>
          <a:prstGeom prst="heart">
            <a:avLst/>
          </a:prstGeom>
          <a:solidFill>
            <a:schemeClr val="tx2">
              <a:lumMod val="20000"/>
              <a:lumOff val="80000"/>
            </a:schemeClr>
          </a:solidFill>
          <a:ln w="762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691207"/>
          </a:xfrm>
        </p:spPr>
        <p:txBody>
          <a:bodyPr/>
          <a:lstStyle/>
          <a:p>
            <a:r>
              <a:rPr kumimoji="1" lang="zh-TW" altLang="en-US" dirty="0"/>
              <a:t>有了一些進展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683645" y="3894147"/>
            <a:ext cx="1080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1"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(x)</a:t>
            </a:r>
          </a:p>
          <a:p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60213" y="382213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0~1</a:t>
            </a:r>
            <a:endParaRPr kumimoji="1" lang="zh-TW" altLang="en-US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左-右雙向箭號 8"/>
          <p:cNvSpPr/>
          <p:nvPr/>
        </p:nvSpPr>
        <p:spPr bwMode="auto">
          <a:xfrm>
            <a:off x="1979712" y="4365104"/>
            <a:ext cx="2664296" cy="504056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1" name="心型 10"/>
          <p:cNvSpPr/>
          <p:nvPr/>
        </p:nvSpPr>
        <p:spPr bwMode="auto">
          <a:xfrm>
            <a:off x="4572000" y="3356992"/>
            <a:ext cx="2016224" cy="1584176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11941" y="3822139"/>
            <a:ext cx="861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Odd</a:t>
            </a:r>
          </a:p>
          <a:p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0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~∞</a:t>
            </a:r>
            <a:endParaRPr lang="zh-TW" altLang="en-US" dirty="0">
              <a:solidFill>
                <a:schemeClr val="accent6">
                  <a:lumMod val="50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3" name="圖片 12" descr="螢幕截圖 2017-03-12 07.2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252316"/>
            <a:ext cx="755573" cy="1184796"/>
          </a:xfrm>
          <a:prstGeom prst="rect">
            <a:avLst/>
          </a:prstGeom>
        </p:spPr>
      </p:pic>
      <p:sp>
        <p:nvSpPr>
          <p:cNvPr id="14" name="左-右雙向箭號 13"/>
          <p:cNvSpPr/>
          <p:nvPr/>
        </p:nvSpPr>
        <p:spPr bwMode="auto">
          <a:xfrm>
            <a:off x="6228184" y="4437112"/>
            <a:ext cx="1224136" cy="504056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24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odd</a:t>
            </a:r>
            <a:r>
              <a:rPr lang="zh-TW" altLang="en-US" dirty="0"/>
              <a:t>取對數，得到</a:t>
            </a:r>
            <a:r>
              <a:rPr lang="en-US" altLang="zh-TW" dirty="0"/>
              <a:t>log-odd</a:t>
            </a:r>
          </a:p>
          <a:p>
            <a:pPr lvl="1"/>
            <a:r>
              <a:rPr lang="zh-TW" altLang="en-US" dirty="0"/>
              <a:t>這樣範圍就從負無限大到無限大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5" name="心型 4"/>
          <p:cNvSpPr/>
          <p:nvPr/>
        </p:nvSpPr>
        <p:spPr bwMode="auto">
          <a:xfrm>
            <a:off x="7020272" y="3429000"/>
            <a:ext cx="2016224" cy="1584176"/>
          </a:xfrm>
          <a:prstGeom prst="heart">
            <a:avLst/>
          </a:prstGeom>
          <a:solidFill>
            <a:srgbClr val="FFBDD7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" name="心型 5"/>
          <p:cNvSpPr/>
          <p:nvPr/>
        </p:nvSpPr>
        <p:spPr bwMode="auto">
          <a:xfrm>
            <a:off x="107504" y="3501008"/>
            <a:ext cx="2016224" cy="1656184"/>
          </a:xfrm>
          <a:prstGeom prst="heart">
            <a:avLst/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1637" y="4038163"/>
            <a:ext cx="1080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1"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(x)</a:t>
            </a:r>
          </a:p>
          <a:p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60213" y="396615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0~1</a:t>
            </a:r>
            <a:endParaRPr kumimoji="1" lang="zh-TW" altLang="en-US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0" name="心型 9"/>
          <p:cNvSpPr/>
          <p:nvPr/>
        </p:nvSpPr>
        <p:spPr bwMode="auto">
          <a:xfrm>
            <a:off x="4716016" y="3429000"/>
            <a:ext cx="2016224" cy="1584176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92080" y="3966155"/>
            <a:ext cx="861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45D00"/>
                </a:solidFill>
                <a:latin typeface="微軟正黑體"/>
                <a:ea typeface="微軟正黑體"/>
                <a:cs typeface="微軟正黑體"/>
              </a:rPr>
              <a:t>Odd</a:t>
            </a:r>
          </a:p>
          <a:p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0~</a:t>
            </a:r>
            <a:r>
              <a:rPr lang="en-US" altLang="zh-TW" dirty="0">
                <a:solidFill>
                  <a:srgbClr val="745D00"/>
                </a:solidFill>
                <a:latin typeface="微軟正黑體"/>
                <a:ea typeface="微軟正黑體"/>
                <a:cs typeface="微軟正黑體"/>
              </a:rPr>
              <a:t>∞</a:t>
            </a:r>
            <a:endParaRPr lang="zh-TW" altLang="en-US" dirty="0">
              <a:solidFill>
                <a:srgbClr val="745D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3" name="左-右雙向箭號 12"/>
          <p:cNvSpPr/>
          <p:nvPr/>
        </p:nvSpPr>
        <p:spPr bwMode="auto">
          <a:xfrm>
            <a:off x="6372200" y="4509120"/>
            <a:ext cx="1080120" cy="504056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4" name="心型 13"/>
          <p:cNvSpPr/>
          <p:nvPr/>
        </p:nvSpPr>
        <p:spPr bwMode="auto">
          <a:xfrm>
            <a:off x="2411760" y="3429000"/>
            <a:ext cx="2016224" cy="1584176"/>
          </a:xfrm>
          <a:prstGeom prst="heart">
            <a:avLst/>
          </a:prstGeom>
          <a:solidFill>
            <a:schemeClr val="tx2">
              <a:lumMod val="20000"/>
              <a:lumOff val="80000"/>
            </a:schemeClr>
          </a:solidFill>
          <a:ln w="76200" cap="flat" cmpd="sng" algn="ctr">
            <a:solidFill>
              <a:schemeClr val="bg2">
                <a:lumMod val="90000"/>
                <a:lumOff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627784" y="3933056"/>
            <a:ext cx="150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Log-Odd</a:t>
            </a:r>
          </a:p>
          <a:p>
            <a:pPr algn="ctr"/>
            <a:r>
              <a:rPr lang="zh-TW" altLang="en-US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endParaRPr kumimoji="1" lang="zh-TW" altLang="en-US" dirty="0">
              <a:solidFill>
                <a:schemeClr val="accent4">
                  <a:lumMod val="95000"/>
                  <a:lumOff val="5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6" name="左-右雙向箭號 15"/>
          <p:cNvSpPr/>
          <p:nvPr/>
        </p:nvSpPr>
        <p:spPr bwMode="auto">
          <a:xfrm>
            <a:off x="4067944" y="4509120"/>
            <a:ext cx="1080120" cy="504056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187624" y="551723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牛郎終於見到織女了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只要把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f(x)</a:t>
            </a:r>
            <a:r>
              <a:rPr lang="zh-TW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的數值視為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/>
                <a:ea typeface="微軟正黑體"/>
                <a:cs typeface="微軟正黑體"/>
              </a:rPr>
              <a:t>Log-Odd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的值即可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9" name="圖片 18" descr="螢幕截圖 2017-03-12 17.25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15" y="116632"/>
            <a:ext cx="3026309" cy="1872208"/>
          </a:xfrm>
          <a:prstGeom prst="rect">
            <a:avLst/>
          </a:prstGeom>
        </p:spPr>
      </p:pic>
      <p:sp>
        <p:nvSpPr>
          <p:cNvPr id="20" name="等於 19"/>
          <p:cNvSpPr/>
          <p:nvPr/>
        </p:nvSpPr>
        <p:spPr bwMode="auto">
          <a:xfrm>
            <a:off x="1763688" y="4581128"/>
            <a:ext cx="1008112" cy="432048"/>
          </a:xfrm>
          <a:prstGeom prst="mathEqual">
            <a:avLst/>
          </a:prstGeom>
          <a:solidFill>
            <a:schemeClr val="accent5">
              <a:lumMod val="25000"/>
            </a:schemeClr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21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這就是</a:t>
            </a:r>
            <a:r>
              <a:rPr kumimoji="1" lang="en-US" altLang="zh-TW" dirty="0"/>
              <a:t>Logistic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/>
                <a:cs typeface="Times New Roman"/>
              </a:rPr>
              <a:t>將</a:t>
            </a:r>
            <a:r>
              <a:rPr lang="en-US" altLang="zh-TW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的數值視為</a:t>
            </a:r>
            <a:r>
              <a:rPr lang="zh-TW" altLang="en-US" dirty="0"/>
              <a:t>某事件</a:t>
            </a:r>
            <a:r>
              <a:rPr lang="zh-CN" altLang="en-US" dirty="0"/>
              <a:t>會</a:t>
            </a:r>
            <a:r>
              <a:rPr lang="zh-CN" altLang="en-US" dirty="0">
                <a:solidFill>
                  <a:srgbClr val="0000FF"/>
                </a:solidFill>
              </a:rPr>
              <a:t>發生</a:t>
            </a:r>
            <a:r>
              <a:rPr lang="zh-TW" altLang="en-US" dirty="0"/>
              <a:t>的</a:t>
            </a:r>
            <a:r>
              <a:rPr lang="en-US" altLang="zh-TW" dirty="0"/>
              <a:t>   log-odd</a:t>
            </a:r>
          </a:p>
          <a:p>
            <a:r>
              <a:rPr lang="zh-TW" altLang="en-US" dirty="0"/>
              <a:t>再將</a:t>
            </a:r>
            <a:r>
              <a:rPr lang="en-US" altLang="zh-TW" dirty="0"/>
              <a:t>log-odd</a:t>
            </a:r>
            <a:r>
              <a:rPr lang="zh-TW" altLang="en-US" dirty="0"/>
              <a:t>轉成</a:t>
            </a:r>
            <a:r>
              <a:rPr lang="en-US" altLang="zh-TW" dirty="0"/>
              <a:t>odd</a:t>
            </a:r>
            <a:r>
              <a:rPr lang="zh-TW" altLang="en-US" dirty="0"/>
              <a:t>（發生的勝算）</a:t>
            </a:r>
            <a:endParaRPr lang="en-US" altLang="zh-TW" dirty="0"/>
          </a:p>
          <a:p>
            <a:r>
              <a:rPr lang="zh-TW" altLang="en-US" dirty="0"/>
              <a:t>最後，將</a:t>
            </a:r>
            <a:r>
              <a:rPr lang="en-US" altLang="zh-TW" dirty="0"/>
              <a:t>odd</a:t>
            </a:r>
            <a:r>
              <a:rPr lang="zh-TW" altLang="en-US" dirty="0"/>
              <a:t>轉成（發生）機率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5" name="心型 4"/>
          <p:cNvSpPr/>
          <p:nvPr/>
        </p:nvSpPr>
        <p:spPr bwMode="auto">
          <a:xfrm>
            <a:off x="7020272" y="4581128"/>
            <a:ext cx="2016224" cy="1584176"/>
          </a:xfrm>
          <a:prstGeom prst="heart">
            <a:avLst/>
          </a:prstGeom>
          <a:solidFill>
            <a:srgbClr val="FFBDD7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" name="心型 5"/>
          <p:cNvSpPr/>
          <p:nvPr/>
        </p:nvSpPr>
        <p:spPr bwMode="auto">
          <a:xfrm>
            <a:off x="107504" y="4653136"/>
            <a:ext cx="2016224" cy="1656184"/>
          </a:xfrm>
          <a:prstGeom prst="heart">
            <a:avLst/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1637" y="5118283"/>
            <a:ext cx="1080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1"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(x)</a:t>
            </a:r>
          </a:p>
          <a:p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60213" y="50462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0~1</a:t>
            </a:r>
            <a:endParaRPr kumimoji="1" lang="zh-TW" altLang="en-US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心型 8"/>
          <p:cNvSpPr/>
          <p:nvPr/>
        </p:nvSpPr>
        <p:spPr bwMode="auto">
          <a:xfrm>
            <a:off x="4716016" y="4581128"/>
            <a:ext cx="2016224" cy="1584176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55957" y="5046275"/>
            <a:ext cx="861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45D00"/>
                </a:solidFill>
                <a:latin typeface="微軟正黑體"/>
                <a:ea typeface="微軟正黑體"/>
                <a:cs typeface="微軟正黑體"/>
              </a:rPr>
              <a:t>Odd</a:t>
            </a:r>
          </a:p>
          <a:p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0~</a:t>
            </a:r>
            <a:r>
              <a:rPr lang="en-US" altLang="zh-TW" dirty="0">
                <a:solidFill>
                  <a:srgbClr val="745D00"/>
                </a:solidFill>
                <a:latin typeface="微軟正黑體"/>
                <a:ea typeface="微軟正黑體"/>
                <a:cs typeface="微軟正黑體"/>
              </a:rPr>
              <a:t>∞</a:t>
            </a:r>
            <a:endParaRPr lang="zh-TW" altLang="en-US" dirty="0">
              <a:solidFill>
                <a:srgbClr val="745D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2" name="心型 11"/>
          <p:cNvSpPr/>
          <p:nvPr/>
        </p:nvSpPr>
        <p:spPr bwMode="auto">
          <a:xfrm>
            <a:off x="2483768" y="4653136"/>
            <a:ext cx="2016224" cy="1584176"/>
          </a:xfrm>
          <a:prstGeom prst="heart">
            <a:avLst/>
          </a:prstGeom>
          <a:solidFill>
            <a:schemeClr val="tx2">
              <a:lumMod val="20000"/>
              <a:lumOff val="80000"/>
            </a:schemeClr>
          </a:solidFill>
          <a:ln w="76200" cap="flat" cmpd="sng" algn="ctr">
            <a:solidFill>
              <a:schemeClr val="bg2">
                <a:lumMod val="90000"/>
                <a:lumOff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771800" y="5085184"/>
            <a:ext cx="150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Log-Odd</a:t>
            </a:r>
          </a:p>
          <a:p>
            <a:pPr algn="ctr"/>
            <a:r>
              <a:rPr lang="zh-TW" altLang="en-US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endParaRPr kumimoji="1" lang="zh-TW" altLang="en-US" dirty="0">
              <a:solidFill>
                <a:schemeClr val="accent4">
                  <a:lumMod val="95000"/>
                  <a:lumOff val="5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6" name="等於 15"/>
          <p:cNvSpPr/>
          <p:nvPr/>
        </p:nvSpPr>
        <p:spPr bwMode="auto">
          <a:xfrm>
            <a:off x="1763688" y="5805264"/>
            <a:ext cx="1008112" cy="432048"/>
          </a:xfrm>
          <a:prstGeom prst="mathEqual">
            <a:avLst/>
          </a:prstGeom>
          <a:solidFill>
            <a:srgbClr val="3366FF"/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9" name="左-右雙向箭號 18"/>
          <p:cNvSpPr/>
          <p:nvPr/>
        </p:nvSpPr>
        <p:spPr bwMode="auto">
          <a:xfrm>
            <a:off x="6372200" y="5733256"/>
            <a:ext cx="1080120" cy="504056"/>
          </a:xfrm>
          <a:prstGeom prst="leftRightArrow">
            <a:avLst/>
          </a:prstGeom>
          <a:solidFill>
            <a:srgbClr val="3366FF"/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20" name="左-右雙向箭號 19"/>
          <p:cNvSpPr/>
          <p:nvPr/>
        </p:nvSpPr>
        <p:spPr bwMode="auto">
          <a:xfrm>
            <a:off x="4067944" y="5661248"/>
            <a:ext cx="1080120" cy="504056"/>
          </a:xfrm>
          <a:prstGeom prst="leftRightArrow">
            <a:avLst/>
          </a:prstGeom>
          <a:solidFill>
            <a:srgbClr val="3366FF"/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21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Odd</a:t>
            </a:r>
            <a:r>
              <a:rPr lang="zh-TW" altLang="en-US" dirty="0"/>
              <a:t>與機率互換的計算式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odd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</a:p>
          <a:p>
            <a:pPr lvl="1"/>
            <a:r>
              <a:rPr lang="zh-TW" altLang="en-US" dirty="0"/>
              <a:t>機率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0.8</a:t>
            </a:r>
          </a:p>
          <a:p>
            <a:pPr lvl="1"/>
            <a:r>
              <a:rPr lang="en-US" altLang="zh-TW" dirty="0"/>
              <a:t>Odd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0.8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(1 - 0.2)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5" name="心型 4"/>
          <p:cNvSpPr/>
          <p:nvPr/>
        </p:nvSpPr>
        <p:spPr bwMode="auto">
          <a:xfrm>
            <a:off x="7020272" y="4221088"/>
            <a:ext cx="2016224" cy="1584176"/>
          </a:xfrm>
          <a:prstGeom prst="heart">
            <a:avLst/>
          </a:prstGeom>
          <a:solidFill>
            <a:srgbClr val="FFBDD7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" name="心型 5"/>
          <p:cNvSpPr/>
          <p:nvPr/>
        </p:nvSpPr>
        <p:spPr bwMode="auto">
          <a:xfrm>
            <a:off x="107504" y="4293096"/>
            <a:ext cx="2016224" cy="1656184"/>
          </a:xfrm>
          <a:prstGeom prst="heart">
            <a:avLst/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1637" y="4758243"/>
            <a:ext cx="1080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1"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(x)</a:t>
            </a:r>
          </a:p>
          <a:p>
            <a:r>
              <a:rPr lang="en-US" altLang="zh-TW" dirty="0">
                <a:solidFill>
                  <a:srgbClr val="0000FF"/>
                </a:solidFill>
                <a:latin typeface="微軟正黑體"/>
                <a:ea typeface="微軟正黑體"/>
                <a:cs typeface="微軟正黑體"/>
              </a:rPr>
              <a:t>-∞~∞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60213" y="4686235"/>
            <a:ext cx="878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p</a:t>
            </a:r>
            <a:r>
              <a:rPr lang="en-US" altLang="zh-TW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(x)</a:t>
            </a:r>
            <a:endParaRPr kumimoji="1" lang="zh-TW" altLang="en-US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心型 8"/>
          <p:cNvSpPr/>
          <p:nvPr/>
        </p:nvSpPr>
        <p:spPr bwMode="auto">
          <a:xfrm>
            <a:off x="4716016" y="4221088"/>
            <a:ext cx="2016224" cy="1584176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55957" y="4653136"/>
            <a:ext cx="82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45D00"/>
                </a:solidFill>
                <a:latin typeface="微軟正黑體"/>
                <a:ea typeface="微軟正黑體"/>
                <a:cs typeface="微軟正黑體"/>
              </a:rPr>
              <a:t>Odd</a:t>
            </a:r>
          </a:p>
        </p:txBody>
      </p:sp>
      <p:sp>
        <p:nvSpPr>
          <p:cNvPr id="12" name="心型 11"/>
          <p:cNvSpPr/>
          <p:nvPr/>
        </p:nvSpPr>
        <p:spPr bwMode="auto">
          <a:xfrm>
            <a:off x="2411760" y="4221088"/>
            <a:ext cx="2016224" cy="1584176"/>
          </a:xfrm>
          <a:prstGeom prst="heart">
            <a:avLst/>
          </a:prstGeom>
          <a:solidFill>
            <a:schemeClr val="tx2">
              <a:lumMod val="20000"/>
              <a:lumOff val="80000"/>
            </a:schemeClr>
          </a:solidFill>
          <a:ln w="76200" cap="flat" cmpd="sng" algn="ctr">
            <a:solidFill>
              <a:schemeClr val="bg2">
                <a:lumMod val="90000"/>
                <a:lumOff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781033" y="4509120"/>
            <a:ext cx="15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95000"/>
                    <a:lumOff val="5000"/>
                  </a:schemeClr>
                </a:solidFill>
                <a:latin typeface="微軟正黑體"/>
                <a:ea typeface="微軟正黑體"/>
                <a:cs typeface="微軟正黑體"/>
              </a:rPr>
              <a:t>Log-Odd</a:t>
            </a:r>
          </a:p>
        </p:txBody>
      </p:sp>
      <p:sp>
        <p:nvSpPr>
          <p:cNvPr id="16" name="等於 15"/>
          <p:cNvSpPr/>
          <p:nvPr/>
        </p:nvSpPr>
        <p:spPr bwMode="auto">
          <a:xfrm>
            <a:off x="1763688" y="5445224"/>
            <a:ext cx="1008112" cy="432048"/>
          </a:xfrm>
          <a:prstGeom prst="mathEqual">
            <a:avLst/>
          </a:prstGeom>
          <a:solidFill>
            <a:srgbClr val="3366FF"/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8" name="向右箭號 17"/>
          <p:cNvSpPr/>
          <p:nvPr/>
        </p:nvSpPr>
        <p:spPr bwMode="auto">
          <a:xfrm rot="10800000">
            <a:off x="6300193" y="5301208"/>
            <a:ext cx="1080120" cy="504056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11" name="圖片 10" descr="螢幕截圖 2017-03-12 07.3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838922"/>
            <a:ext cx="1224136" cy="842847"/>
          </a:xfrm>
          <a:prstGeom prst="rect">
            <a:avLst/>
          </a:prstGeom>
        </p:spPr>
      </p:pic>
      <p:pic>
        <p:nvPicPr>
          <p:cNvPr id="19" name="圖片 18" descr="螢幕截圖 2017-03-12 07.3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085185"/>
            <a:ext cx="648072" cy="446214"/>
          </a:xfrm>
          <a:prstGeom prst="rect">
            <a:avLst/>
          </a:prstGeom>
          <a:solidFill>
            <a:srgbClr val="FFF5CC"/>
          </a:solidFill>
        </p:spPr>
      </p:pic>
      <p:pic>
        <p:nvPicPr>
          <p:cNvPr id="21" name="圖片 20" descr="螢幕截圖 2017-03-12 07.48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941168"/>
            <a:ext cx="1152128" cy="441362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 bwMode="auto">
          <a:xfrm rot="10800000">
            <a:off x="3995936" y="5301208"/>
            <a:ext cx="1080120" cy="504056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A9CFE10-7E9D-F64E-B0C8-B05FA9B8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23" y="708273"/>
            <a:ext cx="4708650" cy="860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57015A9-2B33-A349-88E7-324F727E737F}"/>
              </a:ext>
            </a:extLst>
          </p:cNvPr>
          <p:cNvSpPr txBox="1"/>
          <p:nvPr/>
        </p:nvSpPr>
        <p:spPr>
          <a:xfrm>
            <a:off x="7397253" y="1214719"/>
            <a:ext cx="143283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發生機率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3" name="圓角矩形圖說文字 22">
            <a:extLst>
              <a:ext uri="{FF2B5EF4-FFF2-40B4-BE49-F238E27FC236}">
                <a16:creationId xmlns:a16="http://schemas.microsoft.com/office/drawing/2014/main" id="{9D3658F6-1834-7647-8FAB-62E4DEACC7A8}"/>
              </a:ext>
            </a:extLst>
          </p:cNvPr>
          <p:cNvSpPr/>
          <p:nvPr/>
        </p:nvSpPr>
        <p:spPr bwMode="auto">
          <a:xfrm>
            <a:off x="7387639" y="1177440"/>
            <a:ext cx="1432833" cy="461665"/>
          </a:xfrm>
          <a:prstGeom prst="wedgeRoundRectCallout">
            <a:avLst>
              <a:gd name="adj1" fmla="val -2315"/>
              <a:gd name="adj2" fmla="val 88012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1E213A-F399-6C48-B8ED-EB94F805F290}"/>
              </a:ext>
            </a:extLst>
          </p:cNvPr>
          <p:cNvSpPr txBox="1"/>
          <p:nvPr/>
        </p:nvSpPr>
        <p:spPr>
          <a:xfrm>
            <a:off x="7236296" y="2973523"/>
            <a:ext cx="1721267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不發生機率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5" name="圓角矩形圖說文字 24">
            <a:extLst>
              <a:ext uri="{FF2B5EF4-FFF2-40B4-BE49-F238E27FC236}">
                <a16:creationId xmlns:a16="http://schemas.microsoft.com/office/drawing/2014/main" id="{643BE4DC-E0E7-4D44-BF96-230B3F3F8CFB}"/>
              </a:ext>
            </a:extLst>
          </p:cNvPr>
          <p:cNvSpPr/>
          <p:nvPr/>
        </p:nvSpPr>
        <p:spPr bwMode="auto">
          <a:xfrm>
            <a:off x="7236297" y="2936244"/>
            <a:ext cx="1711654" cy="461665"/>
          </a:xfrm>
          <a:prstGeom prst="wedgeRoundRectCallout">
            <a:avLst>
              <a:gd name="adj1" fmla="val -8578"/>
              <a:gd name="adj2" fmla="val -128182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85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Logistic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Model</a:t>
            </a:r>
            <a:r>
              <a:rPr kumimoji="1" lang="zh-TW" altLang="en-US" dirty="0"/>
              <a:t>的技術細節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令</a:t>
            </a:r>
            <a:r>
              <a:rPr kumimoji="1" lang="en-US" altLang="zh-TW" i="1" dirty="0">
                <a:latin typeface="Times New Roman"/>
                <a:cs typeface="Times New Roman"/>
              </a:rPr>
              <a:t>p</a:t>
            </a:r>
            <a:r>
              <a:rPr kumimoji="1" lang="en-US" altLang="zh-TW" baseline="-25000" dirty="0">
                <a:latin typeface="Times New Roman"/>
                <a:cs typeface="Times New Roman"/>
              </a:rPr>
              <a:t>+</a:t>
            </a:r>
            <a:r>
              <a:rPr kumimoji="1" lang="en-US" altLang="zh-TW" dirty="0">
                <a:latin typeface="Times New Roman"/>
                <a:cs typeface="Times New Roman"/>
              </a:rPr>
              <a:t>(</a:t>
            </a:r>
            <a:r>
              <a:rPr kumimoji="1" lang="en-US" altLang="zh-TW" i="1" dirty="0">
                <a:latin typeface="Times New Roman"/>
                <a:cs typeface="Times New Roman"/>
              </a:rPr>
              <a:t>x</a:t>
            </a:r>
            <a:r>
              <a:rPr kumimoji="1" lang="en-US" altLang="zh-TW" dirty="0">
                <a:latin typeface="Times New Roman"/>
                <a:cs typeface="Times New Roman"/>
              </a:rPr>
              <a:t>)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zh-TW" altLang="en-US" dirty="0"/>
              <a:t>代表模式對個體</a:t>
            </a:r>
            <a:r>
              <a:rPr kumimoji="1" lang="en-US" altLang="zh-TW" dirty="0"/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x </a:t>
            </a:r>
            <a:r>
              <a:rPr kumimoji="1" lang="zh-TW" altLang="en-US" dirty="0"/>
              <a:t>屬於「＋」分類機率的估計值</a:t>
            </a:r>
            <a:endParaRPr kumimoji="1" lang="en-US" altLang="zh-TW" dirty="0"/>
          </a:p>
          <a:p>
            <a:r>
              <a:rPr kumimoji="1" lang="en-US" altLang="zh-TW" dirty="0"/>
              <a:t>Log-odd</a:t>
            </a:r>
            <a:r>
              <a:rPr kumimoji="1" lang="zh-TW" altLang="en-US" dirty="0"/>
              <a:t>可以使用線性函數來表示</a:t>
            </a:r>
            <a:endParaRPr kumimoji="1" lang="en-US" altLang="zh-TW" dirty="0"/>
          </a:p>
          <a:p>
            <a:endParaRPr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求解上式</a:t>
            </a:r>
            <a:r>
              <a:rPr lang="zh-TW" altLang="en-US" dirty="0"/>
              <a:t>可得</a:t>
            </a:r>
            <a:r>
              <a:rPr kumimoji="1" lang="en-US" altLang="zh-TW" dirty="0"/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p</a:t>
            </a:r>
            <a:r>
              <a:rPr lang="en-US" altLang="zh-TW" baseline="-25000" dirty="0">
                <a:latin typeface="Times New Roman"/>
                <a:cs typeface="Times New Roman"/>
              </a:rPr>
              <a:t>+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圖片 4" descr="螢幕截圖 2016-03-09 04.1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17032"/>
            <a:ext cx="6691944" cy="864096"/>
          </a:xfrm>
          <a:prstGeom prst="rect">
            <a:avLst/>
          </a:prstGeom>
        </p:spPr>
      </p:pic>
      <p:pic>
        <p:nvPicPr>
          <p:cNvPr id="6" name="圖片 5" descr="螢幕截圖 2016-03-09 04.1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45224"/>
            <a:ext cx="3096344" cy="883735"/>
          </a:xfrm>
          <a:prstGeom prst="rect">
            <a:avLst/>
          </a:prstGeom>
        </p:spPr>
      </p:pic>
      <p:pic>
        <p:nvPicPr>
          <p:cNvPr id="7" name="圖片 6" descr="螢幕截圖 2018-03-24 09.29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581128"/>
            <a:ext cx="3638742" cy="1659334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25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/>
              <a:t>不少</a:t>
            </a:r>
            <a:r>
              <a:rPr lang="zh-TW" altLang="en-US" dirty="0"/>
              <a:t>資料探勘的</a:t>
            </a:r>
            <a:r>
              <a:rPr lang="zh-CN" altLang="en-US" dirty="0"/>
              <a:t>技術</a:t>
            </a:r>
            <a:r>
              <a:rPr lang="zh-TW" altLang="en-US" dirty="0"/>
              <a:t>都屬於後者</a:t>
            </a:r>
            <a:endParaRPr lang="en-US" altLang="zh-TW" dirty="0"/>
          </a:p>
          <a:p>
            <a:pPr lvl="1"/>
            <a:r>
              <a:rPr lang="zh-TW" altLang="en-US" dirty="0"/>
              <a:t>線性模式（</a:t>
            </a:r>
            <a:r>
              <a:rPr lang="en-US" altLang="zh-TW" dirty="0"/>
              <a:t>linear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）是最基本的模式</a:t>
            </a:r>
            <a:endParaRPr lang="en-US" altLang="zh-TW" dirty="0"/>
          </a:p>
          <a:p>
            <a:r>
              <a:rPr lang="zh-TW" altLang="en-US" dirty="0"/>
              <a:t>為了易懂，</a:t>
            </a:r>
            <a:r>
              <a:rPr kumimoji="1" lang="zh-TW" altLang="en-US" dirty="0"/>
              <a:t>一些簡化的假設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只有兩種分類（</a:t>
            </a:r>
            <a:r>
              <a:rPr kumimoji="1" lang="en-US" altLang="zh-TW" dirty="0"/>
              <a:t>yes/no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lang="zh-TW" altLang="en-US" dirty="0"/>
              <a:t>屬性均為數值</a:t>
            </a:r>
            <a:endParaRPr lang="en-US" altLang="zh-TW" dirty="0"/>
          </a:p>
          <a:p>
            <a:pPr lvl="1"/>
            <a:r>
              <a:rPr kumimoji="1" lang="zh-TW" altLang="en-US" dirty="0"/>
              <a:t>已經正規化（或無需正規化）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4001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4642-4509-9941-AB6A-9CB1CA79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如何應用</a:t>
            </a:r>
            <a:r>
              <a:rPr kumimoji="1" lang="en-US" altLang="zh-TW" dirty="0"/>
              <a:t>Logistic Regression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D8E1-914E-3742-8B11-10F85908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還是相同型式的線性分割式</a:t>
            </a:r>
            <a:endParaRPr lang="en-US" altLang="zh-TW" dirty="0"/>
          </a:p>
          <a:p>
            <a:pPr lvl="1"/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=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0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+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1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baseline="-25000" dirty="0">
                <a:latin typeface="Times New Roman"/>
                <a:cs typeface="Times New Roman"/>
              </a:rPr>
              <a:t>1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+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w</a:t>
            </a:r>
            <a:r>
              <a:rPr lang="en-US" altLang="zh-TW" baseline="-25000" dirty="0">
                <a:latin typeface="Times New Roman"/>
                <a:cs typeface="Times New Roman"/>
              </a:rPr>
              <a:t>2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baseline="-25000" dirty="0">
                <a:latin typeface="Times New Roman"/>
                <a:cs typeface="Times New Roman"/>
              </a:rPr>
              <a:t>2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+…</a:t>
            </a:r>
          </a:p>
          <a:p>
            <a:pPr lvl="1"/>
            <a:r>
              <a:rPr lang="zh-TW" altLang="en-US" dirty="0"/>
              <a:t> 利用訓練資料校估出權重</a:t>
            </a:r>
            <a:endParaRPr lang="en-US" altLang="zh-TW" dirty="0"/>
          </a:p>
          <a:p>
            <a:r>
              <a:rPr lang="zh-TW" altLang="en-US" dirty="0"/>
              <a:t>對於新個體</a:t>
            </a:r>
            <a:endParaRPr lang="en-US" altLang="zh-TW" dirty="0"/>
          </a:p>
          <a:p>
            <a:pPr lvl="1"/>
            <a:r>
              <a:rPr kumimoji="1" lang="zh-TW" altLang="en-US" dirty="0"/>
              <a:t>根據新個體的屬性計算</a:t>
            </a:r>
            <a:r>
              <a:rPr kumimoji="1" lang="en-US" altLang="zh-TW" dirty="0"/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zh-TW" altLang="en-US" dirty="0">
                <a:latin typeface="Times New Roman"/>
                <a:cs typeface="Times New Roman"/>
              </a:rPr>
              <a:t>反推發生的機率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037609-1824-5343-B047-7661DCAE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5" name="圖片 4" descr="螢幕截圖 2016-03-09 04.15.44.png">
            <a:extLst>
              <a:ext uri="{FF2B5EF4-FFF2-40B4-BE49-F238E27FC236}">
                <a16:creationId xmlns:a16="http://schemas.microsoft.com/office/drawing/2014/main" id="{FCD06A4D-2797-804F-A73C-15CAE8EA7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229200"/>
            <a:ext cx="2808312" cy="8015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66F847-8EFC-5744-9926-11054F918765}"/>
              </a:ext>
            </a:extLst>
          </p:cNvPr>
          <p:cNvSpPr txBox="1"/>
          <p:nvPr/>
        </p:nvSpPr>
        <p:spPr>
          <a:xfrm>
            <a:off x="6441977" y="2708920"/>
            <a:ext cx="2016223" cy="83099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所以重點還是如何校估權重</a:t>
            </a:r>
          </a:p>
        </p:txBody>
      </p:sp>
    </p:spTree>
    <p:extLst>
      <p:ext uri="{BB962C8B-B14F-4D97-AF65-F5344CB8AC3E}">
        <p14:creationId xmlns:p14="http://schemas.microsoft.com/office/powerpoint/2010/main" val="3163248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2017713"/>
            <a:ext cx="4752528" cy="4114800"/>
          </a:xfrm>
        </p:spPr>
        <p:txBody>
          <a:bodyPr/>
          <a:lstStyle/>
          <a:p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</a:t>
            </a:r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dirty="0">
                <a:latin typeface="Times New Roman"/>
                <a:cs typeface="Times New Roman"/>
              </a:rPr>
              <a:t>(</a:t>
            </a:r>
            <a:r>
              <a:rPr kumimoji="1" lang="en-US" altLang="zh-TW" i="1" dirty="0">
                <a:latin typeface="Times New Roman"/>
                <a:cs typeface="Times New Roman"/>
              </a:rPr>
              <a:t>x</a:t>
            </a:r>
            <a:r>
              <a:rPr kumimoji="1" lang="en-US" altLang="zh-TW" dirty="0">
                <a:latin typeface="Times New Roman"/>
                <a:cs typeface="Times New Roman"/>
              </a:rPr>
              <a:t>)</a:t>
            </a:r>
            <a:r>
              <a:rPr kumimoji="1" lang="zh-TW" altLang="en-US" dirty="0">
                <a:latin typeface="Times New Roman"/>
                <a:cs typeface="Times New Roman"/>
              </a:rPr>
              <a:t> </a:t>
            </a:r>
            <a:r>
              <a:rPr kumimoji="1" lang="zh-TW" altLang="en-US" dirty="0"/>
              <a:t>的值接近「零」，在</a:t>
            </a:r>
            <a:r>
              <a:rPr lang="zh-CN" altLang="en-US" dirty="0"/>
              <a:t>分割線</a:t>
            </a:r>
            <a:r>
              <a:rPr kumimoji="1" lang="zh-TW" altLang="en-US" dirty="0"/>
              <a:t>附近，不確定性高，</a:t>
            </a:r>
            <a:r>
              <a:rPr lang="zh-TW" altLang="en-US" dirty="0"/>
              <a:t>兩種可能分類的機率相近（約為</a:t>
            </a:r>
            <a:r>
              <a:rPr lang="en-US" altLang="zh-TW" dirty="0"/>
              <a:t>0.5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</a:t>
            </a:r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/>
              <a:t>的值較遠離「零」，離分割線較遠，不確定性低，屬於某分類的機率較高（低）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5" name="圖片 4" descr="螢幕截圖 2016-03-09 04.1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04" y="1844824"/>
            <a:ext cx="4118787" cy="256120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444208" y="4509120"/>
            <a:ext cx="2016223" cy="83099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機率為與分割線距離的函數</a:t>
            </a:r>
          </a:p>
        </p:txBody>
      </p:sp>
      <p:pic>
        <p:nvPicPr>
          <p:cNvPr id="7" name="圖片 6" descr="螢幕截圖 2016-03-09 04.15.44.png">
            <a:extLst>
              <a:ext uri="{FF2B5EF4-FFF2-40B4-BE49-F238E27FC236}">
                <a16:creationId xmlns:a16="http://schemas.microsoft.com/office/drawing/2014/main" id="{C121057F-EF87-3244-BE07-A225C0CE1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41" y="716356"/>
            <a:ext cx="2808312" cy="801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7073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別忘了，一定要定義目標式</a:t>
            </a:r>
            <a:br>
              <a:rPr kumimoji="1" lang="en-US" altLang="zh-TW" dirty="0"/>
            </a:br>
            <a:r>
              <a:rPr lang="zh-TW" altLang="en-US" dirty="0"/>
              <a:t>有目標式，才能決定權重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Logistic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model</a:t>
            </a:r>
            <a:r>
              <a:rPr kumimoji="1" lang="zh-TW" altLang="en-US" dirty="0"/>
              <a:t>的目標式</a:t>
            </a:r>
            <a:endParaRPr kumimoji="1" lang="en-US" altLang="zh-TW" dirty="0"/>
          </a:p>
          <a:p>
            <a:pPr lvl="1"/>
            <a:r>
              <a:rPr lang="zh-CN" altLang="en-US" dirty="0"/>
              <a:t>最大化</a:t>
            </a:r>
            <a:r>
              <a:rPr lang="zh-TW" altLang="en-US" dirty="0">
                <a:solidFill>
                  <a:srgbClr val="0000FF"/>
                </a:solidFill>
              </a:rPr>
              <a:t>預測正確度</a:t>
            </a:r>
            <a:r>
              <a:rPr lang="en-US" altLang="zh-TW" i="1" dirty="0">
                <a:solidFill>
                  <a:srgbClr val="0000FF"/>
                </a:solidFill>
              </a:rPr>
              <a:t>g</a:t>
            </a:r>
            <a:r>
              <a:rPr lang="en-US" altLang="zh-TW" dirty="0">
                <a:solidFill>
                  <a:srgbClr val="0000FF"/>
                </a:solidFill>
              </a:rPr>
              <a:t> (</a:t>
            </a:r>
            <a:r>
              <a:rPr lang="en-US" altLang="zh-TW" b="1" dirty="0">
                <a:solidFill>
                  <a:srgbClr val="0000FF"/>
                </a:solidFill>
              </a:rPr>
              <a:t>x</a:t>
            </a:r>
            <a:r>
              <a:rPr lang="en-US" altLang="zh-TW" dirty="0">
                <a:solidFill>
                  <a:srgbClr val="0000FF"/>
                </a:solidFill>
              </a:rPr>
              <a:t>, </a:t>
            </a:r>
            <a:r>
              <a:rPr lang="en-US" altLang="zh-TW" b="1" dirty="0">
                <a:solidFill>
                  <a:srgbClr val="0000FF"/>
                </a:solidFill>
              </a:rPr>
              <a:t>w</a:t>
            </a:r>
            <a:r>
              <a:rPr lang="en-US" altLang="zh-TW" dirty="0">
                <a:solidFill>
                  <a:srgbClr val="0000FF"/>
                </a:solidFill>
              </a:rPr>
              <a:t>) </a:t>
            </a:r>
            <a:r>
              <a:rPr lang="zh-TW" altLang="en-US" dirty="0"/>
              <a:t>的總和</a:t>
            </a:r>
            <a:endParaRPr lang="en-US" altLang="zh-TW" dirty="0"/>
          </a:p>
          <a:p>
            <a:pPr lvl="2"/>
            <a:r>
              <a:rPr lang="en-US" altLang="zh-TW" dirty="0"/>
              <a:t>If </a:t>
            </a:r>
            <a:r>
              <a:rPr lang="en-US" altLang="zh-TW" b="1" dirty="0"/>
              <a:t>x</a:t>
            </a:r>
            <a:r>
              <a:rPr lang="en-US" altLang="zh-TW" dirty="0"/>
              <a:t> is a</a:t>
            </a:r>
            <a:r>
              <a:rPr lang="zh-TW" altLang="en-US" dirty="0"/>
              <a:t>「</a:t>
            </a:r>
            <a:r>
              <a:rPr lang="en-US" altLang="zh-TW" dirty="0"/>
              <a:t> +</a:t>
            </a:r>
            <a:r>
              <a:rPr lang="zh-TW" altLang="en-US" dirty="0"/>
              <a:t>」</a:t>
            </a:r>
            <a:r>
              <a:rPr lang="en-US" altLang="zh-TW" dirty="0"/>
              <a:t>, </a:t>
            </a:r>
            <a:r>
              <a:rPr lang="en-US" altLang="zh-TW" i="1" dirty="0">
                <a:solidFill>
                  <a:srgbClr val="0000FF"/>
                </a:solidFill>
              </a:rPr>
              <a:t>g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en-US" altLang="zh-TW" b="1" dirty="0">
                <a:solidFill>
                  <a:srgbClr val="0000FF"/>
                </a:solidFill>
              </a:rPr>
              <a:t>x</a:t>
            </a:r>
            <a:r>
              <a:rPr lang="en-US" altLang="zh-TW" dirty="0">
                <a:solidFill>
                  <a:srgbClr val="0000FF"/>
                </a:solidFill>
              </a:rPr>
              <a:t>, </a:t>
            </a:r>
            <a:r>
              <a:rPr lang="en-US" altLang="zh-TW" b="1" dirty="0">
                <a:solidFill>
                  <a:srgbClr val="0000FF"/>
                </a:solidFill>
              </a:rPr>
              <a:t>w</a:t>
            </a:r>
            <a:r>
              <a:rPr lang="en-US" altLang="zh-TW" dirty="0">
                <a:solidFill>
                  <a:srgbClr val="0000FF"/>
                </a:solidFill>
              </a:rPr>
              <a:t>) </a:t>
            </a:r>
            <a:r>
              <a:rPr lang="en-US" altLang="zh-TW" dirty="0"/>
              <a:t>= </a:t>
            </a:r>
            <a:r>
              <a:rPr lang="en-US" altLang="zh-TW" i="1" dirty="0"/>
              <a:t>p</a:t>
            </a:r>
            <a:r>
              <a:rPr lang="en-US" altLang="zh-TW" baseline="-25000" dirty="0"/>
              <a:t>+</a:t>
            </a:r>
            <a:r>
              <a:rPr lang="en-US" altLang="zh-TW" dirty="0"/>
              <a:t>(</a:t>
            </a:r>
            <a:r>
              <a:rPr lang="en-US" altLang="zh-TW" b="1" dirty="0"/>
              <a:t>x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If </a:t>
            </a:r>
            <a:r>
              <a:rPr lang="en-US" altLang="zh-TW" b="1" dirty="0"/>
              <a:t>x</a:t>
            </a:r>
            <a:r>
              <a:rPr lang="en-US" altLang="zh-TW" dirty="0"/>
              <a:t> is a </a:t>
            </a:r>
            <a:r>
              <a:rPr lang="zh-TW" altLang="en-US" dirty="0"/>
              <a:t>「</a:t>
            </a:r>
            <a:r>
              <a:rPr lang="en-US" altLang="zh-TW" dirty="0">
                <a:latin typeface="Courier New"/>
                <a:ea typeface="Apple LiSung Light"/>
                <a:cs typeface="Courier New"/>
              </a:rPr>
              <a:t>-</a:t>
            </a:r>
            <a:r>
              <a:rPr lang="zh-TW" altLang="en-US" dirty="0"/>
              <a:t> 」</a:t>
            </a:r>
            <a:r>
              <a:rPr lang="en-US" altLang="zh-TW" dirty="0"/>
              <a:t>, </a:t>
            </a:r>
            <a:r>
              <a:rPr lang="en-US" altLang="zh-TW" i="1" dirty="0">
                <a:solidFill>
                  <a:srgbClr val="0000FF"/>
                </a:solidFill>
              </a:rPr>
              <a:t>g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en-US" altLang="zh-TW" b="1" dirty="0">
                <a:solidFill>
                  <a:srgbClr val="0000FF"/>
                </a:solidFill>
              </a:rPr>
              <a:t>x</a:t>
            </a:r>
            <a:r>
              <a:rPr lang="en-US" altLang="zh-TW" dirty="0">
                <a:solidFill>
                  <a:srgbClr val="0000FF"/>
                </a:solidFill>
              </a:rPr>
              <a:t>, </a:t>
            </a:r>
            <a:r>
              <a:rPr lang="en-US" altLang="zh-TW" b="1" dirty="0">
                <a:solidFill>
                  <a:srgbClr val="0000FF"/>
                </a:solidFill>
              </a:rPr>
              <a:t>w</a:t>
            </a:r>
            <a:r>
              <a:rPr lang="en-US" altLang="zh-TW" dirty="0">
                <a:solidFill>
                  <a:srgbClr val="0000FF"/>
                </a:solidFill>
              </a:rPr>
              <a:t>) </a:t>
            </a:r>
            <a:r>
              <a:rPr lang="en-US" altLang="zh-TW" dirty="0"/>
              <a:t>= 1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i="1" dirty="0"/>
              <a:t>p</a:t>
            </a:r>
            <a:r>
              <a:rPr lang="en-US" altLang="zh-TW" baseline="-25000" dirty="0"/>
              <a:t>+</a:t>
            </a:r>
            <a:r>
              <a:rPr lang="en-US" altLang="zh-TW" dirty="0"/>
              <a:t>(</a:t>
            </a:r>
            <a:r>
              <a:rPr lang="en-US" altLang="zh-TW" b="1" dirty="0"/>
              <a:t>x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某個體，正確值為「＋」，若預測屬於「</a:t>
            </a:r>
            <a:r>
              <a:rPr lang="en-US" altLang="zh-TW" dirty="0"/>
              <a:t>+</a:t>
            </a:r>
            <a:r>
              <a:rPr lang="zh-TW" altLang="en-US" dirty="0"/>
              <a:t>」的機率為</a:t>
            </a:r>
            <a:r>
              <a:rPr lang="en-US" altLang="zh-TW" dirty="0"/>
              <a:t>0.8</a:t>
            </a:r>
            <a:r>
              <a:rPr lang="zh-TW" altLang="en-US" dirty="0"/>
              <a:t>，因此正確度</a:t>
            </a:r>
            <a:r>
              <a:rPr lang="en-US" altLang="zh-TW" dirty="0"/>
              <a:t>(</a:t>
            </a:r>
            <a:r>
              <a:rPr lang="en-US" altLang="zh-TW" i="1" dirty="0"/>
              <a:t>g </a:t>
            </a:r>
            <a:r>
              <a:rPr lang="en-US" altLang="zh-TW" dirty="0"/>
              <a:t>(</a:t>
            </a:r>
            <a:r>
              <a:rPr lang="en-US" altLang="zh-TW" b="1" dirty="0"/>
              <a:t>x</a:t>
            </a:r>
            <a:r>
              <a:rPr lang="en-US" altLang="zh-TW" dirty="0"/>
              <a:t>, </a:t>
            </a:r>
            <a:r>
              <a:rPr lang="en-US" altLang="zh-TW" b="1" dirty="0"/>
              <a:t>w</a:t>
            </a:r>
            <a:r>
              <a:rPr lang="en-US" altLang="zh-TW" dirty="0"/>
              <a:t>))</a:t>
            </a:r>
            <a:r>
              <a:rPr lang="zh-TW" altLang="en-US" dirty="0"/>
              <a:t>為</a:t>
            </a:r>
            <a:r>
              <a:rPr lang="en-US" altLang="zh-TW" dirty="0"/>
              <a:t>0.8</a:t>
            </a:r>
          </a:p>
          <a:p>
            <a:pPr lvl="1"/>
            <a:r>
              <a:rPr lang="zh-TW" altLang="en-US" dirty="0"/>
              <a:t>某個體，正確值為「</a:t>
            </a:r>
            <a:r>
              <a:rPr lang="en-US" altLang="zh-TW" dirty="0">
                <a:latin typeface="Courier New"/>
                <a:ea typeface="Apple LiSung Light"/>
                <a:cs typeface="Courier New"/>
              </a:rPr>
              <a:t>-</a:t>
            </a:r>
            <a:r>
              <a:rPr lang="zh-TW" altLang="en-US" dirty="0"/>
              <a:t>」，若預測屬於「</a:t>
            </a:r>
            <a:r>
              <a:rPr lang="en-US" altLang="zh-TW" dirty="0"/>
              <a:t>+</a:t>
            </a:r>
            <a:r>
              <a:rPr lang="zh-TW" altLang="en-US" dirty="0"/>
              <a:t>」的機率為</a:t>
            </a:r>
            <a:r>
              <a:rPr lang="en-US" altLang="zh-TW" dirty="0"/>
              <a:t>0.1</a:t>
            </a:r>
            <a:r>
              <a:rPr lang="zh-TW" altLang="en-US" dirty="0"/>
              <a:t>，也就是預測屬於「</a:t>
            </a:r>
            <a:r>
              <a:rPr lang="en-US" altLang="zh-TW" dirty="0">
                <a:latin typeface="Courier New"/>
                <a:ea typeface="Apple LiSung Light"/>
                <a:cs typeface="Courier New"/>
              </a:rPr>
              <a:t>-</a:t>
            </a:r>
            <a:r>
              <a:rPr lang="zh-TW" altLang="en-US" dirty="0"/>
              <a:t>」的機率為</a:t>
            </a:r>
            <a:r>
              <a:rPr lang="en-US" altLang="zh-TW" dirty="0"/>
              <a:t>1 </a:t>
            </a:r>
            <a:r>
              <a:rPr lang="mr-IN" altLang="zh-TW" dirty="0"/>
              <a:t>–</a:t>
            </a:r>
            <a:r>
              <a:rPr lang="en-US" altLang="zh-TW" dirty="0"/>
              <a:t> 0.1 = 0.9</a:t>
            </a:r>
            <a:r>
              <a:rPr lang="zh-TW" altLang="en-US" dirty="0"/>
              <a:t>，因此正確度為</a:t>
            </a:r>
            <a:r>
              <a:rPr lang="en-US" altLang="zh-TW" dirty="0"/>
              <a:t>0.9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3191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截圖 2016-03-03 06.1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23" y="0"/>
            <a:ext cx="2004021" cy="1628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</a:t>
            </a:r>
            <a:r>
              <a:rPr lang="zh-TW" altLang="en-US" dirty="0"/>
              <a:t> </a:t>
            </a:r>
            <a:r>
              <a:rPr lang="en-US" altLang="zh-TW" dirty="0"/>
              <a:t>Classifier</a:t>
            </a:r>
            <a:r>
              <a:rPr lang="zh-TW" altLang="en-US" dirty="0"/>
              <a:t> </a:t>
            </a:r>
            <a:r>
              <a:rPr kumimoji="1" lang="en-US" altLang="zh-TW" dirty="0"/>
              <a:t>vs.</a:t>
            </a:r>
            <a:r>
              <a:rPr kumimoji="1" lang="zh-TW" altLang="en-US" dirty="0"/>
              <a:t> </a:t>
            </a:r>
            <a:r>
              <a:rPr kumimoji="1" lang="en-US" altLang="zh-TW" dirty="0"/>
              <a:t>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主要差異</a:t>
            </a:r>
            <a:endParaRPr lang="en-US" altLang="zh-TW" dirty="0"/>
          </a:p>
          <a:p>
            <a:pPr lvl="1"/>
            <a:r>
              <a:rPr kumimoji="1" lang="en-US" altLang="zh-TW" dirty="0"/>
              <a:t>Tree</a:t>
            </a:r>
            <a:r>
              <a:rPr kumimoji="1" lang="zh-TW" altLang="en-US" dirty="0"/>
              <a:t>：分割線與軸</a:t>
            </a:r>
            <a:r>
              <a:rPr lang="zh-CN" altLang="en-US" dirty="0"/>
              <a:t>線</a:t>
            </a:r>
            <a:r>
              <a:rPr kumimoji="1" lang="zh-TW" altLang="en-US" dirty="0"/>
              <a:t>垂直或</a:t>
            </a:r>
            <a:r>
              <a:rPr lang="en-US" altLang="en-US" dirty="0" err="1"/>
              <a:t>平行</a:t>
            </a:r>
            <a:endParaRPr kumimoji="1" lang="en-US" altLang="zh-TW" dirty="0"/>
          </a:p>
          <a:p>
            <a:pPr lvl="1"/>
            <a:r>
              <a:rPr lang="en-US" altLang="zh-TW" dirty="0"/>
              <a:t>Linear</a:t>
            </a:r>
            <a:r>
              <a:rPr lang="zh-TW" altLang="en-US" dirty="0"/>
              <a:t> </a:t>
            </a:r>
            <a:r>
              <a:rPr lang="en-US" altLang="zh-TW" dirty="0"/>
              <a:t>Classifier</a:t>
            </a:r>
            <a:r>
              <a:rPr lang="zh-TW" altLang="en-US" dirty="0"/>
              <a:t>：分割線可以是任何方向</a:t>
            </a:r>
            <a:endParaRPr lang="en-US" altLang="zh-TW" dirty="0"/>
          </a:p>
          <a:p>
            <a:pPr lvl="1"/>
            <a:r>
              <a:rPr kumimoji="1" lang="en-US" altLang="zh-TW" dirty="0"/>
              <a:t>Tree</a:t>
            </a:r>
            <a:r>
              <a:rPr kumimoji="1" lang="zh-TW" altLang="en-US" dirty="0"/>
              <a:t>：逐步分割區域（有許多分割線），一次使用一個屬性</a:t>
            </a:r>
            <a:endParaRPr kumimoji="1" lang="en-US" altLang="zh-TW" dirty="0"/>
          </a:p>
          <a:p>
            <a:pPr lvl="1"/>
            <a:r>
              <a:rPr lang="en-US" altLang="zh-TW" dirty="0"/>
              <a:t>Linear</a:t>
            </a:r>
            <a:r>
              <a:rPr lang="zh-TW" altLang="en-US" dirty="0"/>
              <a:t> </a:t>
            </a:r>
            <a:r>
              <a:rPr lang="en-US" altLang="zh-TW" dirty="0"/>
              <a:t>Classifier</a:t>
            </a:r>
            <a:r>
              <a:rPr lang="zh-TW" altLang="en-US" dirty="0"/>
              <a:t>：只有一個分割線，同時使用多個屬性</a:t>
            </a:r>
            <a:endParaRPr lang="en-US" altLang="zh-TW" dirty="0"/>
          </a:p>
          <a:p>
            <a:r>
              <a:rPr kumimoji="1" lang="zh-TW" altLang="en-US" dirty="0"/>
              <a:t>無法事先判定哪個比較好</a:t>
            </a:r>
            <a:endParaRPr kumimoji="1"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6" name="圖片 5" descr="螢幕截圖 2018-03-26 09.56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013176"/>
            <a:ext cx="2304256" cy="174255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09C9528-466A-C042-A35A-0711102BE6D3}"/>
              </a:ext>
            </a:extLst>
          </p:cNvPr>
          <p:cNvSpPr txBox="1"/>
          <p:nvPr/>
        </p:nvSpPr>
        <p:spPr>
          <a:xfrm>
            <a:off x="1654442" y="6110392"/>
            <a:ext cx="4538971" cy="46166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之後會討論如何評估模式的好壞</a:t>
            </a:r>
          </a:p>
        </p:txBody>
      </p:sp>
    </p:spTree>
    <p:extLst>
      <p:ext uri="{BB962C8B-B14F-4D97-AF65-F5344CB8AC3E}">
        <p14:creationId xmlns:p14="http://schemas.microsoft.com/office/powerpoint/2010/main" val="4055640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Breast</a:t>
            </a:r>
            <a:r>
              <a:rPr lang="zh-TW" altLang="en-US" dirty="0"/>
              <a:t> </a:t>
            </a:r>
            <a:r>
              <a:rPr lang="en-US" altLang="zh-TW" dirty="0"/>
              <a:t>Cancer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Benign</a:t>
            </a:r>
            <a:r>
              <a:rPr kumimoji="1" lang="zh-TW" altLang="en-US" dirty="0"/>
              <a:t> </a:t>
            </a:r>
            <a:r>
              <a:rPr lang="zh-TW" altLang="en-US" dirty="0"/>
              <a:t>（良性）</a:t>
            </a:r>
            <a:r>
              <a:rPr kumimoji="1" lang="en-US" altLang="zh-TW" dirty="0"/>
              <a:t>or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Malignant</a:t>
            </a:r>
            <a:r>
              <a:rPr kumimoji="1" lang="zh-TW" altLang="en-US" dirty="0"/>
              <a:t>（惡性）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5" name="圖片 4" descr="螢幕截圖 2016-03-09 04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636912"/>
            <a:ext cx="2016225" cy="1251450"/>
          </a:xfrm>
          <a:prstGeom prst="rect">
            <a:avLst/>
          </a:prstGeom>
        </p:spPr>
      </p:pic>
      <p:pic>
        <p:nvPicPr>
          <p:cNvPr id="6" name="圖片 5" descr="螢幕截圖 2016-03-09 04.44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564904"/>
            <a:ext cx="5052296" cy="4203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4572000" y="4437112"/>
            <a:ext cx="4464496" cy="1938992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41200" indent="-241200">
              <a:buFont typeface="Arial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個屬性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41200" indent="-241200">
              <a:buFont typeface="Arial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每個屬性計算</a:t>
            </a:r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個數值</a:t>
            </a:r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TW" dirty="0">
                <a:solidFill>
                  <a:srgbClr val="FF0000"/>
                </a:solidFill>
              </a:rPr>
              <a:t>ean,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standard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error,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worst</a:t>
            </a:r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)</a:t>
            </a:r>
          </a:p>
          <a:p>
            <a:pPr marL="241200" indent="-241200">
              <a:buFont typeface="Arial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訓練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資料包含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357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個良性案例，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212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惡性案例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21488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2" name="圖片 1" descr="螢幕截圖 2018-03-26 10.06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44824"/>
            <a:ext cx="3078480" cy="403244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71600" y="5805264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Logistic Regression</a:t>
            </a:r>
          </a:p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正確率為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98.9%</a:t>
            </a:r>
          </a:p>
        </p:txBody>
      </p:sp>
      <p:pic>
        <p:nvPicPr>
          <p:cNvPr id="8" name="圖片 7" descr="螢幕截圖 2016-03-09 05.1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87" y="1916832"/>
            <a:ext cx="4048309" cy="38884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436096" y="5805264"/>
            <a:ext cx="32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Classification Tree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正確率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為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99.1%</a:t>
            </a:r>
            <a:endParaRPr kumimoji="1" lang="zh-TW" altLang="en-US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633425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Nonlinear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不一定要線性的分割線</a:t>
            </a:r>
            <a:endParaRPr lang="en-US" altLang="zh-CN" dirty="0"/>
          </a:p>
          <a:p>
            <a:pPr lvl="1"/>
            <a:r>
              <a:rPr kumimoji="1" lang="zh-TW" altLang="en-US" dirty="0"/>
              <a:t>增加一個屬性「</a:t>
            </a:r>
            <a:r>
              <a:rPr kumimoji="1" lang="en-US" altLang="zh-TW" dirty="0"/>
              <a:t>Sepal Width</a:t>
            </a:r>
            <a:r>
              <a:rPr kumimoji="1" lang="en-US" altLang="zh-TW" baseline="30000" dirty="0"/>
              <a:t>2</a:t>
            </a:r>
            <a:r>
              <a:rPr kumimoji="1" lang="zh-TW" altLang="en-US" dirty="0"/>
              <a:t>」，就是一個非線性（曲線、拋物線）分割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5" name="圖片 4" descr="螢幕截圖 2018-03-26 10.1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501007"/>
            <a:ext cx="3816424" cy="32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38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Crash Course (MLCC)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機器學習速成課程</a:t>
            </a:r>
            <a:r>
              <a:rPr lang="zh-TW" altLang="en-US" dirty="0"/>
              <a:t>（其實也包含了深度學習）</a:t>
            </a:r>
            <a:endParaRPr lang="en-US" altLang="zh-CN" dirty="0"/>
          </a:p>
          <a:p>
            <a:r>
              <a:rPr kumimoji="1" lang="en-US" altLang="zh-TW" dirty="0"/>
              <a:t>25</a:t>
            </a:r>
            <a:r>
              <a:rPr kumimoji="1" lang="zh-TW" altLang="en-US" dirty="0"/>
              <a:t>節課</a:t>
            </a:r>
            <a:endParaRPr kumimoji="1" lang="en-US" altLang="zh-TW" dirty="0"/>
          </a:p>
          <a:p>
            <a:r>
              <a:rPr lang="zh-TW" altLang="en-US" dirty="0"/>
              <a:t>超過</a:t>
            </a:r>
            <a:r>
              <a:rPr lang="en-US" altLang="zh-TW" dirty="0"/>
              <a:t>40</a:t>
            </a:r>
            <a:r>
              <a:rPr lang="zh-TW" altLang="en-US" dirty="0"/>
              <a:t>道練習題</a:t>
            </a:r>
            <a:endParaRPr lang="en-US" altLang="zh-TW" dirty="0"/>
          </a:p>
          <a:p>
            <a:r>
              <a:rPr kumimoji="1" lang="zh-TW" altLang="en-US" dirty="0"/>
              <a:t>總長</a:t>
            </a:r>
            <a:r>
              <a:rPr kumimoji="1" lang="en-US" altLang="zh-TW" dirty="0"/>
              <a:t>15</a:t>
            </a:r>
            <a:r>
              <a:rPr kumimoji="1" lang="zh-TW" altLang="en-US" dirty="0"/>
              <a:t>小時</a:t>
            </a:r>
            <a:endParaRPr kumimoji="1" lang="en-US" altLang="zh-TW" dirty="0"/>
          </a:p>
          <a:p>
            <a:r>
              <a:rPr kumimoji="1" lang="zh-TW" altLang="en-US" dirty="0"/>
              <a:t>提供簡體中文字幕</a:t>
            </a:r>
          </a:p>
          <a:p>
            <a:r>
              <a:rPr lang="zh-TW" altLang="en-US" dirty="0"/>
              <a:t>感謝</a:t>
            </a:r>
            <a:r>
              <a:rPr lang="en-US" altLang="zh-TW" dirty="0"/>
              <a:t>Google</a:t>
            </a:r>
            <a:r>
              <a:rPr lang="zh-TW" altLang="en-US" dirty="0"/>
              <a:t>，當然免費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6822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6" name="內容版面配置區 5" descr="螢幕截圖 2018-06-07 05.36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8" b="3008"/>
          <a:stretch>
            <a:fillRect/>
          </a:stretch>
        </p:blipFill>
        <p:spPr>
          <a:xfrm>
            <a:off x="1115616" y="2132856"/>
            <a:ext cx="7772400" cy="4114800"/>
          </a:xfrm>
        </p:spPr>
      </p:pic>
    </p:spTree>
    <p:extLst>
      <p:ext uri="{BB962C8B-B14F-4D97-AF65-F5344CB8AC3E}">
        <p14:creationId xmlns:p14="http://schemas.microsoft.com/office/powerpoint/2010/main" val="4058957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F840B0-4930-0846-A35D-4EF6A145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3"/>
            <a:ext cx="9172897" cy="37498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6F08505-E5FF-EB47-887F-88B5C7B3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如何校估參數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A81364-7728-154C-A531-5882BC52A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基本上就是個試誤（</a:t>
            </a:r>
            <a:r>
              <a:rPr kumimoji="1" lang="en-US" altLang="zh-TW" dirty="0"/>
              <a:t>Trial-and-Error</a:t>
            </a:r>
            <a:r>
              <a:rPr kumimoji="1" lang="zh-TW" altLang="en-US" dirty="0"/>
              <a:t>）的迭代過程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4F18A6-C669-1A4E-9ACF-6CBF1208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872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  <a:r>
              <a:rPr lang="zh-TW" altLang="en-US" dirty="0"/>
              <a:t> </a:t>
            </a:r>
            <a:r>
              <a:rPr lang="en-US" altLang="zh-TW" dirty="0"/>
              <a:t>via</a:t>
            </a:r>
            <a:r>
              <a:rPr lang="zh-TW" altLang="en-US" dirty="0"/>
              <a:t> </a:t>
            </a:r>
            <a:r>
              <a:rPr lang="en-US" altLang="zh-TW" dirty="0"/>
              <a:t>Mathematical</a:t>
            </a:r>
            <a:r>
              <a:rPr lang="zh-TW" altLang="en-US" dirty="0"/>
              <a:t> </a:t>
            </a:r>
            <a:r>
              <a:rPr lang="en-US" altLang="zh-TW" dirty="0"/>
              <a:t>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2017713"/>
            <a:ext cx="5256584" cy="4114800"/>
          </a:xfrm>
        </p:spPr>
        <p:txBody>
          <a:bodyPr/>
          <a:lstStyle/>
          <a:p>
            <a:r>
              <a:rPr lang="zh-CN" altLang="en-US" dirty="0"/>
              <a:t>分類樹</a:t>
            </a:r>
            <a:r>
              <a:rPr lang="zh-TW" altLang="en-US" dirty="0"/>
              <a:t>（第一種建模方式）</a:t>
            </a:r>
            <a:endParaRPr lang="en-US" altLang="zh-TW" dirty="0"/>
          </a:p>
          <a:p>
            <a:pPr lvl="1"/>
            <a:r>
              <a:rPr lang="en-US" altLang="en-US" dirty="0"/>
              <a:t>個體</a:t>
            </a:r>
            <a:r>
              <a:rPr lang="zh-TW" altLang="en-US" dirty="0"/>
              <a:t>被</a:t>
            </a:r>
            <a:r>
              <a:rPr lang="en-US" altLang="en-US" dirty="0"/>
              <a:t>選</a:t>
            </a:r>
            <a:r>
              <a:rPr lang="zh-CHT" altLang="en-US" dirty="0"/>
              <a:t>用的屬性</a:t>
            </a:r>
            <a:r>
              <a:rPr lang="zh-TW" altLang="en-US" dirty="0"/>
              <a:t>分割成許多子區域</a:t>
            </a:r>
            <a:r>
              <a:rPr lang="zh-CHT" altLang="en-US" dirty="0"/>
              <a:t>（平行或垂直</a:t>
            </a:r>
            <a:r>
              <a:rPr lang="en-US" altLang="en-US" dirty="0"/>
              <a:t>於軸</a:t>
            </a:r>
            <a:r>
              <a:rPr lang="zh-CHT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同</a:t>
            </a:r>
            <a:r>
              <a:rPr kumimoji="1" lang="zh-TW" altLang="en-US" dirty="0"/>
              <a:t>一子區域內的個體盡量</a:t>
            </a:r>
            <a:r>
              <a:rPr lang="zh-TW" altLang="en-US" dirty="0"/>
              <a:t>具有一致的目標</a:t>
            </a:r>
            <a:r>
              <a:rPr lang="en-US" altLang="en-US" dirty="0" err="1"/>
              <a:t>屬性</a:t>
            </a:r>
            <a:endParaRPr lang="en-US" altLang="zh-TW" sz="2400" dirty="0"/>
          </a:p>
          <a:p>
            <a:pPr lvl="1"/>
            <a:r>
              <a:rPr kumimoji="1" lang="zh-TW" altLang="en-US" dirty="0"/>
              <a:t>對於新的個體，根據</a:t>
            </a:r>
            <a:r>
              <a:rPr lang="zh-TW" altLang="en-US" dirty="0"/>
              <a:t>分類</a:t>
            </a:r>
            <a:r>
              <a:rPr kumimoji="1" lang="zh-CHT" altLang="en-US" dirty="0"/>
              <a:t>樹</a:t>
            </a:r>
            <a:r>
              <a:rPr kumimoji="1" lang="zh-TW" altLang="en-US" dirty="0"/>
              <a:t>，判斷會落在哪個子區域</a:t>
            </a:r>
            <a:endParaRPr kumimoji="1" lang="en-US" altLang="zh-TW" dirty="0"/>
          </a:p>
          <a:p>
            <a:pPr lvl="2"/>
            <a:r>
              <a:rPr lang="zh-TW" altLang="en-US" dirty="0"/>
              <a:t>並據此決定其分類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6" name="圖片 5" descr="螢幕截圖 2018-03-28 08.26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64" y="2636912"/>
            <a:ext cx="346183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44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271F-B25B-2247-BD9C-13773F2C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903C5-FD4B-944D-9468-2F541FA1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要能夠計算預測的誤差（</a:t>
            </a:r>
            <a:r>
              <a:rPr kumimoji="1" lang="en-US" altLang="zh-TW" dirty="0"/>
              <a:t>loss</a:t>
            </a:r>
            <a:r>
              <a:rPr kumimoji="1" lang="zh-TW" altLang="en-US" dirty="0"/>
              <a:t>）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E7D1-FBD6-F34D-ABCD-1362C8E9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3F791E-294B-E14F-8940-21C49EA4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418" y="2669357"/>
            <a:ext cx="4667086" cy="34631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D99BE8-6319-6842-B05E-8A32B140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" y="2669356"/>
            <a:ext cx="4537212" cy="3365397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016A559-4BF7-7746-9601-6D4EEEA9C5FF}"/>
              </a:ext>
            </a:extLst>
          </p:cNvPr>
          <p:cNvCxnSpPr>
            <a:cxnSpLocks/>
          </p:cNvCxnSpPr>
          <p:nvPr/>
        </p:nvCxnSpPr>
        <p:spPr bwMode="auto">
          <a:xfrm>
            <a:off x="7812360" y="3356992"/>
            <a:ext cx="0" cy="28803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C2513F-6A08-C04A-8019-DE5A4087BB6A}"/>
              </a:ext>
            </a:extLst>
          </p:cNvPr>
          <p:cNvSpPr txBox="1"/>
          <p:nvPr/>
        </p:nvSpPr>
        <p:spPr>
          <a:xfrm>
            <a:off x="6353885" y="2967335"/>
            <a:ext cx="80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loss</a:t>
            </a:r>
          </a:p>
        </p:txBody>
      </p:sp>
      <p:sp>
        <p:nvSpPr>
          <p:cNvPr id="15" name="圓角矩形圖說文字 14">
            <a:extLst>
              <a:ext uri="{FF2B5EF4-FFF2-40B4-BE49-F238E27FC236}">
                <a16:creationId xmlns:a16="http://schemas.microsoft.com/office/drawing/2014/main" id="{4AE26FED-1880-A143-8AF5-ADDA8F8744CF}"/>
              </a:ext>
            </a:extLst>
          </p:cNvPr>
          <p:cNvSpPr/>
          <p:nvPr/>
        </p:nvSpPr>
        <p:spPr bwMode="auto">
          <a:xfrm>
            <a:off x="6344271" y="2967334"/>
            <a:ext cx="809703" cy="517347"/>
          </a:xfrm>
          <a:prstGeom prst="wedgeRoundRectCallout">
            <a:avLst>
              <a:gd name="adj1" fmla="val 120987"/>
              <a:gd name="adj2" fmla="val 35968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16" name="內容版面配置區 5">
            <a:extLst>
              <a:ext uri="{FF2B5EF4-FFF2-40B4-BE49-F238E27FC236}">
                <a16:creationId xmlns:a16="http://schemas.microsoft.com/office/drawing/2014/main" id="{D2B8B29D-862A-3B4E-810B-2321C48F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524327" y="4192326"/>
            <a:ext cx="1419647" cy="35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A5DD80A-371C-6245-847B-8D7D74018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5431839"/>
            <a:ext cx="2665445" cy="3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10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EEC358-B83D-BA42-BC3D-6254408A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79620E-9520-5447-9CE0-C2709052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EFE2F2-9AEC-8347-94C2-0E417732C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每次迭代，計算新的權重以減少誤差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DFDE5CA-1816-2C43-8C9E-4ED347B0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2708920"/>
            <a:ext cx="8829501" cy="3240360"/>
          </a:xfrm>
          <a:prstGeom prst="rect">
            <a:avLst/>
          </a:prstGeom>
        </p:spPr>
      </p:pic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CCE7880F-944C-C448-AC20-1FA1E306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73561" y="5863440"/>
            <a:ext cx="2104987" cy="52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22640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98DB3-A652-B74E-9E83-96AE77C6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E8AACB-C305-464F-8838-F4A05706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</a:t>
            </a:r>
            <a:r>
              <a:rPr kumimoji="1" lang="en-US" altLang="zh-TW" baseline="-25000" dirty="0"/>
              <a:t>2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Loss (Squared Loss) </a:t>
            </a:r>
            <a:r>
              <a:rPr kumimoji="1" lang="zh-TW" altLang="en-US" dirty="0"/>
              <a:t>誤差的量測方式</a:t>
            </a:r>
            <a:endParaRPr kumimoji="1" lang="en-US" altLang="zh-TW" dirty="0"/>
          </a:p>
          <a:p>
            <a:pPr lvl="1"/>
            <a:r>
              <a:rPr lang="zh-TW" altLang="en-US" dirty="0"/>
              <a:t>就是</a:t>
            </a:r>
            <a:r>
              <a:rPr lang="zh-CN" altLang="en-US" dirty="0"/>
              <a:t>誤差平方</a:t>
            </a:r>
            <a:r>
              <a:rPr lang="zh-TW" altLang="en-US" dirty="0"/>
              <a:t>（</a:t>
            </a:r>
            <a:r>
              <a:rPr lang="en-US" altLang="zh-TW" dirty="0"/>
              <a:t>Least</a:t>
            </a:r>
            <a:r>
              <a:rPr lang="zh-TW" altLang="en-US" dirty="0"/>
              <a:t> </a:t>
            </a:r>
            <a:r>
              <a:rPr lang="en-US" altLang="zh-TW" dirty="0"/>
              <a:t>square</a:t>
            </a:r>
            <a:r>
              <a:rPr lang="zh-TW" altLang="en-US" dirty="0"/>
              <a:t>）的總和</a:t>
            </a:r>
            <a:endParaRPr lang="en-US" altLang="zh-TW" dirty="0"/>
          </a:p>
          <a:p>
            <a:pPr lvl="1"/>
            <a:r>
              <a:rPr lang="en-US" altLang="zh-TW" dirty="0"/>
              <a:t>(</a:t>
            </a:r>
            <a:r>
              <a:rPr lang="zh-TW" altLang="en-US" dirty="0"/>
              <a:t>正確值</a:t>
            </a:r>
            <a:r>
              <a:rPr lang="en-US" altLang="zh-TW" dirty="0"/>
              <a:t> – </a:t>
            </a:r>
            <a:r>
              <a:rPr lang="zh-TW" altLang="en-US" dirty="0"/>
              <a:t>預測值</a:t>
            </a:r>
            <a:r>
              <a:rPr lang="en-US" altLang="zh-TW" dirty="0"/>
              <a:t>)</a:t>
            </a:r>
            <a:r>
              <a:rPr lang="en-US" altLang="zh-TW" baseline="30000" dirty="0"/>
              <a:t>2</a:t>
            </a:r>
          </a:p>
          <a:p>
            <a:r>
              <a:rPr kumimoji="1" lang="en-US" altLang="zh-TW" dirty="0">
                <a:latin typeface="+mj-lt"/>
              </a:rPr>
              <a:t>L2</a:t>
            </a:r>
            <a:r>
              <a:rPr kumimoji="1" lang="zh-TW" altLang="en-US" dirty="0">
                <a:latin typeface="+mj-lt"/>
              </a:rPr>
              <a:t>誤差是最常見的誤差量測方式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ED950E-9112-574B-8505-E9DF0677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736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8F6ECD7-F242-E24C-A948-FA00EA9F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96" y="3132494"/>
            <a:ext cx="7187798" cy="372550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8FE1D39-512A-BC41-9660-B4E47F9B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如何根據誤差修正權重？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EC76E-C4F5-6942-8505-BA5B59D3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先任選一個起始點（任選權重，計算起始誤差）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D7B8D-61C6-B34F-A8A2-5D88DF6F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9068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BC4FF-DD7D-8B42-916B-35F456AF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CA7929-4D33-704D-9F71-61647223A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如何決定權重的修正量</a:t>
            </a:r>
            <a:endParaRPr kumimoji="1" lang="en-US" altLang="zh-TW" dirty="0"/>
          </a:p>
          <a:p>
            <a:pPr lvl="1"/>
            <a:r>
              <a:rPr lang="zh-TW" altLang="en-US" dirty="0"/>
              <a:t>決定一個方向，再決定一個步幅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B8B00F-2236-5748-BF30-32FA8288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48ACE0-B211-A54F-839C-39C09623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55894"/>
            <a:ext cx="5872274" cy="36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28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3744A-0868-664F-8A33-09210FAB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B02C2-9CC3-4244-9C7D-B8127638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如何決定步幅</a:t>
            </a:r>
            <a:r>
              <a:rPr kumimoji="1" lang="en-US" altLang="zh-TW" dirty="0"/>
              <a:t> (Learning Rate, Step Size)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3022F-2549-484C-8898-BE35CD69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91BB1A-DA0C-244D-96C1-D15004F8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27041"/>
            <a:ext cx="7697870" cy="40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8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5CE61-5892-7A42-8F38-87DA7A27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8C2EE9-EC2F-874E-9DA7-5FFED4E1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AE3251-E998-5F40-82FC-7588BC16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" y="2289587"/>
            <a:ext cx="9144000" cy="392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11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36702-3C5F-904A-90F9-0D5B9611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31FEC-83FB-2748-B967-49AC7EC17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Goldilocks Learning Rate</a:t>
            </a:r>
          </a:p>
          <a:p>
            <a:pPr lvl="1"/>
            <a:r>
              <a:rPr kumimoji="1" lang="en-US" altLang="zh-TW" dirty="0"/>
              <a:t>Gradient Rate </a:t>
            </a:r>
            <a:r>
              <a:rPr kumimoji="1" lang="zh-TW" altLang="en-US" dirty="0"/>
              <a:t>小 （曲線比較平緩）         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TW" altLang="en-US" dirty="0">
                <a:sym typeface="Wingdings" pitchFamily="2" charset="2"/>
              </a:rPr>
              <a:t>可採用較大的步幅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5B9D03-326B-4146-AD6C-D5607AA3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E49709-796E-414E-BC2B-99FF9724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612716"/>
            <a:ext cx="6490568" cy="32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3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語言中的</a:t>
            </a:r>
            <a:r>
              <a:rPr lang="en-US" altLang="zh-TW" dirty="0"/>
              <a:t>SVM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1699319"/>
          </a:xfrm>
        </p:spPr>
        <p:txBody>
          <a:bodyPr/>
          <a:lstStyle/>
          <a:p>
            <a:r>
              <a:rPr lang="zh-TW" altLang="en-US" dirty="0"/>
              <a:t>安裝「</a:t>
            </a:r>
            <a:r>
              <a:rPr lang="en-US" altLang="zh-TW" dirty="0"/>
              <a:t>e1071</a:t>
            </a:r>
            <a:r>
              <a:rPr lang="zh-TW" altLang="en-US" dirty="0"/>
              <a:t>」套件</a:t>
            </a:r>
            <a:endParaRPr lang="en-US" altLang="zh-TW" dirty="0"/>
          </a:p>
          <a:p>
            <a:pPr lvl="1"/>
            <a:r>
              <a:rPr lang="zh-CN" altLang="en-US" dirty="0"/>
              <a:t>台大林智仁教授</a:t>
            </a:r>
            <a:endParaRPr lang="en-US" altLang="zh-TW" dirty="0"/>
          </a:p>
          <a:p>
            <a:r>
              <a:rPr kumimoji="1" lang="zh-TW" altLang="en-US" dirty="0"/>
              <a:t>還是使用「</a:t>
            </a:r>
            <a:r>
              <a:rPr kumimoji="1" lang="en-US" altLang="zh-TW" dirty="0"/>
              <a:t>iris</a:t>
            </a:r>
            <a:r>
              <a:rPr kumimoji="1" lang="zh-TW" altLang="en-US" dirty="0"/>
              <a:t>」資料庫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分成訓練資料與測試資料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979712" y="4293096"/>
            <a:ext cx="6840760" cy="1800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n &lt;- 0.1*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nrow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(iris)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index &lt;- sample(1:nrow(iris),n)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train &lt;- iris[-index,]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test &lt;- iris[index,]</a:t>
            </a:r>
          </a:p>
        </p:txBody>
      </p:sp>
    </p:spTree>
    <p:extLst>
      <p:ext uri="{BB962C8B-B14F-4D97-AF65-F5344CB8AC3E}">
        <p14:creationId xmlns:p14="http://schemas.microsoft.com/office/powerpoint/2010/main" val="1798661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訓練</a:t>
            </a:r>
            <a:r>
              <a:rPr lang="en-US" altLang="zh-TW" dirty="0" err="1"/>
              <a:t>svm</a:t>
            </a:r>
            <a:r>
              <a:rPr lang="zh-TW" altLang="en-US" dirty="0"/>
              <a:t>模式</a:t>
            </a:r>
            <a:endParaRPr lang="en-US" altLang="zh-TW" dirty="0"/>
          </a:p>
          <a:p>
            <a:r>
              <a:rPr kumimoji="1" lang="zh-TW" altLang="en-US" dirty="0"/>
              <a:t>利用測試資料來進行預測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827584" y="3284984"/>
            <a:ext cx="8208912" cy="10081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model &lt;-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svm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(Species ~ ., data=train)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result01 &lt;- predict(model, test)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544013-03A3-E943-8207-86BCDE3D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506193"/>
            <a:ext cx="9036496" cy="1569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B26852F-7495-FD4A-B138-3B790383DFFD}"/>
              </a:ext>
            </a:extLst>
          </p:cNvPr>
          <p:cNvSpPr txBox="1"/>
          <p:nvPr/>
        </p:nvSpPr>
        <p:spPr>
          <a:xfrm>
            <a:off x="3491880" y="3027809"/>
            <a:ext cx="6043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針對四個屬性預測目標為品種</a:t>
            </a:r>
            <a:r>
              <a:rPr lang="en-US" altLang="zh-CN" dirty="0"/>
              <a:t>(species)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6776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如果把</a:t>
            </a:r>
            <a:r>
              <a:rPr lang="zh-TW" altLang="en-US" dirty="0"/>
              <a:t>這些與分類樹有關的分割線拿掉，有沒有其他的分割方式？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圖片 4" descr="螢幕截圖 2016-03-03 06.21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212976"/>
            <a:ext cx="4109338" cy="3467254"/>
          </a:xfrm>
          <a:prstGeom prst="rect">
            <a:avLst/>
          </a:prstGeom>
        </p:spPr>
      </p:pic>
      <p:pic>
        <p:nvPicPr>
          <p:cNvPr id="6" name="圖片 5" descr="螢幕截圖 2016-03-03 06.14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12976"/>
            <a:ext cx="4104456" cy="333596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 bwMode="auto">
          <a:xfrm>
            <a:off x="4211960" y="4509120"/>
            <a:ext cx="648072" cy="360040"/>
          </a:xfrm>
          <a:prstGeom prst="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402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09792" cy="691207"/>
          </a:xfrm>
        </p:spPr>
        <p:txBody>
          <a:bodyPr/>
          <a:lstStyle/>
          <a:p>
            <a:r>
              <a:rPr lang="zh-TW" altLang="en-US"/>
              <a:t>不一定需要使用</a:t>
            </a:r>
            <a:r>
              <a:rPr lang="zh-CN" altLang="en-US"/>
              <a:t>所有</a:t>
            </a:r>
            <a:r>
              <a:rPr lang="zh-CN" altLang="en-US" dirty="0"/>
              <a:t>的</a:t>
            </a:r>
            <a:r>
              <a:rPr lang="zh-CN" altLang="en-US"/>
              <a:t>屬性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827584" y="2708920"/>
            <a:ext cx="8208912" cy="1800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model &lt;-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svm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(Species ~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          </a:t>
            </a:r>
            <a:r>
              <a:rPr kumimoji="0" lang="en-US" altLang="zh-TW" sz="2600" b="1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Sepal.Length+Sepal.Width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          data=train)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result02 &lt;- predict(model, test)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B8283-A550-0B4A-8D84-C640CD82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663546"/>
            <a:ext cx="9036496" cy="1534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593983-E290-AF41-8883-362DFFE29C11}"/>
              </a:ext>
            </a:extLst>
          </p:cNvPr>
          <p:cNvSpPr txBox="1"/>
          <p:nvPr/>
        </p:nvSpPr>
        <p:spPr>
          <a:xfrm>
            <a:off x="6732240" y="1948788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 </a:t>
            </a:r>
            <a:r>
              <a:rPr kumimoji="1" lang="zh-CN" altLang="en-US" dirty="0"/>
              <a:t>所有屬性</a:t>
            </a:r>
            <a:endParaRPr kumimoji="1" lang="en-US" altLang="zh-CN" dirty="0"/>
          </a:p>
          <a:p>
            <a:r>
              <a:rPr lang="zh-CN" altLang="en-US" dirty="0"/>
              <a:t>兩個屬性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8945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BA35E869-A10E-6342-A1F8-66620985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74" y="4836604"/>
            <a:ext cx="4258126" cy="1304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F9F239-7601-4041-903E-F6F1F053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4836604"/>
            <a:ext cx="4314902" cy="1304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利用「</a:t>
            </a:r>
            <a:r>
              <a:rPr lang="en-US" altLang="zh-TW" dirty="0"/>
              <a:t>table</a:t>
            </a:r>
            <a:r>
              <a:rPr lang="zh-TW" altLang="en-US" dirty="0"/>
              <a:t>」來看看預測結果與標準答案是否一致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619672" y="3224495"/>
            <a:ext cx="7128792" cy="1304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true_value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&lt;-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test$Species</a:t>
            </a:r>
            <a:endParaRPr kumimoji="0" lang="en-US" altLang="zh-TW" sz="2600" dirty="0">
              <a:solidFill>
                <a:srgbClr val="0000FF"/>
              </a:solidFill>
              <a:latin typeface="Courier New" charset="0"/>
              <a:ea typeface="微軟正黑體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&gt; </a:t>
            </a:r>
            <a:r>
              <a:rPr kumimoji="0" lang="mr-IN" altLang="zh-TW" sz="2600" dirty="0" err="1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table</a:t>
            </a:r>
            <a:r>
              <a:rPr kumimoji="0" lang="mr-IN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(true_value, </a:t>
            </a:r>
            <a:r>
              <a:rPr kumimoji="0" lang="mr-IN" altLang="zh-TW" sz="2600" dirty="0" err="1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result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01</a:t>
            </a:r>
            <a:r>
              <a:rPr kumimoji="0" lang="mr-IN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)</a:t>
            </a:r>
            <a:endParaRPr kumimoji="0" lang="en-US" altLang="zh-TW" sz="2600" dirty="0">
              <a:solidFill>
                <a:srgbClr val="0000FF"/>
              </a:solidFill>
              <a:latin typeface="Courier New"/>
              <a:ea typeface="微軟正黑體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&gt; </a:t>
            </a:r>
            <a:r>
              <a:rPr kumimoji="0" lang="mr-IN" altLang="zh-TW" sz="2600" dirty="0" err="1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table</a:t>
            </a:r>
            <a:r>
              <a:rPr kumimoji="0" lang="mr-IN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(</a:t>
            </a:r>
            <a:r>
              <a:rPr kumimoji="0" lang="mr-IN" altLang="zh-TW" sz="2600" dirty="0" err="1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true_value</a:t>
            </a:r>
            <a:r>
              <a:rPr kumimoji="0" lang="mr-IN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, </a:t>
            </a:r>
            <a:r>
              <a:rPr kumimoji="0" lang="mr-IN" altLang="zh-TW" sz="2600" dirty="0" err="1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result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02</a:t>
            </a:r>
            <a:r>
              <a:rPr kumimoji="0" lang="mr-IN" altLang="zh-TW" sz="26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)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84448" y="5090410"/>
            <a:ext cx="1147192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436735" y="4797152"/>
            <a:ext cx="975025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10B717-47C2-E945-8381-29E4FB6A61A7}"/>
              </a:ext>
            </a:extLst>
          </p:cNvPr>
          <p:cNvSpPr/>
          <p:nvPr/>
        </p:nvSpPr>
        <p:spPr bwMode="auto">
          <a:xfrm>
            <a:off x="4720952" y="5090410"/>
            <a:ext cx="1147192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860FBA-C8D7-584C-8812-F224EE3391DC}"/>
              </a:ext>
            </a:extLst>
          </p:cNvPr>
          <p:cNvSpPr/>
          <p:nvPr/>
        </p:nvSpPr>
        <p:spPr bwMode="auto">
          <a:xfrm>
            <a:off x="5940767" y="4861840"/>
            <a:ext cx="1007497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8BA728-BA27-F74E-90F4-E0C93A067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47" y="534832"/>
            <a:ext cx="7851281" cy="879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9423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79A1-51A0-AE4B-BB4A-4A8F11DE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15614D-8E79-0F40-8FE3-E3F612A83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763215"/>
          </a:xfrm>
        </p:spPr>
        <p:txBody>
          <a:bodyPr/>
          <a:lstStyle/>
          <a:p>
            <a:r>
              <a:rPr lang="zh-TW" altLang="en-US" dirty="0"/>
              <a:t>計算準確度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E9E011-F30E-C242-B5DD-0A1ABE86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73E9811-F2FF-D344-A67C-7D58B06EDB52}"/>
              </a:ext>
            </a:extLst>
          </p:cNvPr>
          <p:cNvSpPr txBox="1">
            <a:spLocks/>
          </p:cNvSpPr>
          <p:nvPr/>
        </p:nvSpPr>
        <p:spPr bwMode="auto">
          <a:xfrm>
            <a:off x="188912" y="2636912"/>
            <a:ext cx="8802688" cy="4068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compare01 &lt;-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    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ifelse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(result01 == 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true_value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, 1, 0)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accuracy01 &lt;- sum(compare01)/ length(compare01)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accuracy01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latin typeface="Courier New" charset="0"/>
                <a:ea typeface="微軟正黑體"/>
              </a:rPr>
              <a:t>[1] 1</a:t>
            </a:r>
          </a:p>
          <a:p>
            <a:pPr marL="0" indent="0">
              <a:spcBef>
                <a:spcPts val="0"/>
              </a:spcBef>
              <a:buNone/>
            </a:pPr>
            <a:endParaRPr kumimoji="0" lang="en-US" altLang="zh-TW" sz="2300" dirty="0">
              <a:solidFill>
                <a:srgbClr val="0000FF"/>
              </a:solidFill>
              <a:latin typeface="Courier New" charset="0"/>
              <a:ea typeface="微軟正黑體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compare02 &lt;-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    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ifelse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(result02 == 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true_value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, 1, 0)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accuracy02 &lt;- sum(compare02)/ length(compare02)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Accuracy02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latin typeface="Courier New" charset="0"/>
                <a:ea typeface="微軟正黑體"/>
              </a:rPr>
              <a:t>[1] 0.8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kumimoji="0" lang="mr-IN" altLang="zh-TW" sz="2300" dirty="0">
              <a:solidFill>
                <a:srgbClr val="0000FF"/>
              </a:solidFill>
              <a:latin typeface="Courier New"/>
              <a:ea typeface="微軟正黑體"/>
              <a:cs typeface="Courier New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3CC412-CBA9-A54A-8341-4782581FA0C7}"/>
              </a:ext>
            </a:extLst>
          </p:cNvPr>
          <p:cNvSpPr txBox="1"/>
          <p:nvPr/>
        </p:nvSpPr>
        <p:spPr>
          <a:xfrm>
            <a:off x="1691680" y="4034391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用所有屬性測試後的結果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DADACF-2291-254C-A459-0EFFC489F9F1}"/>
              </a:ext>
            </a:extLst>
          </p:cNvPr>
          <p:cNvSpPr txBox="1"/>
          <p:nvPr/>
        </p:nvSpPr>
        <p:spPr>
          <a:xfrm>
            <a:off x="2339752" y="6093296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12/15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052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中的</a:t>
            </a:r>
            <a:r>
              <a:rPr lang="en-US" altLang="zh-TW" dirty="0"/>
              <a:t>Logistic</a:t>
            </a:r>
            <a:r>
              <a:rPr lang="zh-TW" altLang="en-US" dirty="0"/>
              <a:t> </a:t>
            </a:r>
            <a:r>
              <a:rPr lang="en-US" altLang="zh-TW" dirty="0"/>
              <a:t>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2017713"/>
            <a:ext cx="8487544" cy="4114800"/>
          </a:xfrm>
        </p:spPr>
        <p:txBody>
          <a:bodyPr/>
          <a:lstStyle/>
          <a:p>
            <a:r>
              <a:rPr lang="en-US" altLang="zh-TW" dirty="0" err="1"/>
              <a:t>Titanic.csv</a:t>
            </a:r>
            <a:r>
              <a:rPr lang="zh-TW" altLang="en-US" dirty="0"/>
              <a:t>資料庫（放置於</a:t>
            </a:r>
            <a:r>
              <a:rPr lang="en-US" altLang="zh-TW" dirty="0"/>
              <a:t>E3</a:t>
            </a:r>
            <a:r>
              <a:rPr lang="zh-TW" altLang="en-US" dirty="0"/>
              <a:t>平台）</a:t>
            </a:r>
            <a:endParaRPr lang="en-US" altLang="zh-TW" dirty="0"/>
          </a:p>
          <a:p>
            <a:pPr lvl="1"/>
            <a:r>
              <a:rPr lang="zh-TW" altLang="en-US" dirty="0"/>
              <a:t>有些欄位沒有資料，標註為「</a:t>
            </a:r>
            <a:r>
              <a:rPr lang="en-US" altLang="zh-TW" dirty="0"/>
              <a:t>NA</a:t>
            </a:r>
            <a:r>
              <a:rPr lang="zh-TW" altLang="en-US" dirty="0"/>
              <a:t>」，以方便後續處理（沒資料不等於</a:t>
            </a:r>
            <a:r>
              <a:rPr lang="en-US" altLang="zh-TW" dirty="0"/>
              <a:t>NA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971600" y="3501008"/>
            <a:ext cx="7992888" cy="132747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setwd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("/Users/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jin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/Dropbox/Data")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titanic &lt;-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read.csv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("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Titanic.csv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",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        header=T,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na.string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=c(""))</a:t>
            </a:r>
          </a:p>
        </p:txBody>
      </p:sp>
      <p:pic>
        <p:nvPicPr>
          <p:cNvPr id="8" name="圖片 7" descr="螢幕截圖 2018-03-26 11.2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44368"/>
            <a:ext cx="8856984" cy="1508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067944" y="6096496"/>
            <a:ext cx="720080" cy="1440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AF5333-75BB-2C4C-A726-FE0BDD91602F}"/>
              </a:ext>
            </a:extLst>
          </p:cNvPr>
          <p:cNvSpPr txBox="1"/>
          <p:nvPr/>
        </p:nvSpPr>
        <p:spPr>
          <a:xfrm>
            <a:off x="1259632" y="247929"/>
            <a:ext cx="608467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別忘了將</a:t>
            </a:r>
            <a:r>
              <a:rPr kumimoji="1" lang="en-US" altLang="zh-TW" sz="2800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Titanic.csv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放在工作目錄中</a:t>
            </a:r>
            <a:endParaRPr kumimoji="1"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4C311C-8FEA-6949-8B76-F8A27EC2424B}"/>
              </a:ext>
            </a:extLst>
          </p:cNvPr>
          <p:cNvSpPr txBox="1"/>
          <p:nvPr/>
        </p:nvSpPr>
        <p:spPr>
          <a:xfrm>
            <a:off x="6012160" y="455424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Not available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9A7630-8904-3941-9661-8DD6C328A62F}"/>
              </a:ext>
            </a:extLst>
          </p:cNvPr>
          <p:cNvSpPr txBox="1"/>
          <p:nvPr/>
        </p:nvSpPr>
        <p:spPr>
          <a:xfrm>
            <a:off x="5652120" y="3013000"/>
            <a:ext cx="384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</a:t>
            </a:r>
            <a:r>
              <a:rPr lang="en-US" altLang="zh-TW" dirty="0"/>
              <a:t>R</a:t>
            </a:r>
            <a:r>
              <a:rPr lang="zh-CN" altLang="en-US" dirty="0"/>
              <a:t>語言</a:t>
            </a:r>
            <a:r>
              <a:rPr lang="zh-TW" altLang="en-US" dirty="0"/>
              <a:t> 沒資料不等於</a:t>
            </a:r>
            <a:r>
              <a:rPr lang="en-US" altLang="zh-TW" dirty="0" err="1"/>
              <a:t>n.a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8803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763215"/>
          </a:xfrm>
        </p:spPr>
        <p:txBody>
          <a:bodyPr/>
          <a:lstStyle/>
          <a:p>
            <a:r>
              <a:rPr lang="zh-CN" altLang="en-US" dirty="0"/>
              <a:t>看看每個欄位資料遺失的情形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043608" y="2636912"/>
            <a:ext cx="7920880" cy="2160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num_na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&lt;- function(x){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+     sum(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is.na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(x))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+ }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sapply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(titanic,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num_na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)</a:t>
            </a:r>
          </a:p>
        </p:txBody>
      </p:sp>
      <p:pic>
        <p:nvPicPr>
          <p:cNvPr id="6" name="圖片 5" descr="螢幕截圖 2017-03-13 19.50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60" y="44624"/>
            <a:ext cx="7903569" cy="10615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1177260" y="1196752"/>
            <a:ext cx="2339102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缺了</a:t>
            </a:r>
            <a:r>
              <a:rPr lang="en-US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不少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資料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09908" y="548680"/>
            <a:ext cx="720080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306052" y="44624"/>
            <a:ext cx="720080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946012" y="548680"/>
            <a:ext cx="1080120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08104" y="3212976"/>
            <a:ext cx="2978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若為</a:t>
            </a:r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NA</a:t>
            </a:r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，其值等於</a:t>
            </a:r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加總即為</a:t>
            </a:r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NA</a:t>
            </a:r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的個數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2" name="圓角矩形圖說文字 11"/>
          <p:cNvSpPr/>
          <p:nvPr/>
        </p:nvSpPr>
        <p:spPr bwMode="auto">
          <a:xfrm>
            <a:off x="5508104" y="3212976"/>
            <a:ext cx="3024336" cy="864096"/>
          </a:xfrm>
          <a:prstGeom prst="wedgeRoundRectCallout">
            <a:avLst>
              <a:gd name="adj1" fmla="val -68024"/>
              <a:gd name="adj2" fmla="val -32680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77A83B-45EF-F848-8341-76A4B26CA5CE}"/>
              </a:ext>
            </a:extLst>
          </p:cNvPr>
          <p:cNvSpPr txBox="1"/>
          <p:nvPr/>
        </p:nvSpPr>
        <p:spPr>
          <a:xfrm>
            <a:off x="2004195" y="5090728"/>
            <a:ext cx="451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應用</a:t>
            </a:r>
            <a:r>
              <a:rPr lang="en-US" altLang="zh-TW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num_na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函數到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titanic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資料框的每一個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column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（向量）上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4" name="圓角矩形圖說文字 13">
            <a:extLst>
              <a:ext uri="{FF2B5EF4-FFF2-40B4-BE49-F238E27FC236}">
                <a16:creationId xmlns:a16="http://schemas.microsoft.com/office/drawing/2014/main" id="{10877BF5-CFB0-E54F-AAFE-E6D144B7C6A7}"/>
              </a:ext>
            </a:extLst>
          </p:cNvPr>
          <p:cNvSpPr/>
          <p:nvPr/>
        </p:nvSpPr>
        <p:spPr bwMode="auto">
          <a:xfrm>
            <a:off x="2004193" y="5090728"/>
            <a:ext cx="4512021" cy="864096"/>
          </a:xfrm>
          <a:prstGeom prst="wedgeRoundRectCallout">
            <a:avLst>
              <a:gd name="adj1" fmla="val -32057"/>
              <a:gd name="adj2" fmla="val -98688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F6103-D71E-6C45-BD46-64D4F900DFC4}"/>
              </a:ext>
            </a:extLst>
          </p:cNvPr>
          <p:cNvSpPr txBox="1"/>
          <p:nvPr/>
        </p:nvSpPr>
        <p:spPr>
          <a:xfrm>
            <a:off x="3625531" y="125830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定義函數</a:t>
            </a:r>
            <a:r>
              <a:rPr lang="en-US" altLang="zh-CN" dirty="0" err="1"/>
              <a:t>num_na</a:t>
            </a:r>
            <a:r>
              <a:rPr lang="en-US" altLang="zh-CN" dirty="0"/>
              <a:t> </a:t>
            </a:r>
            <a:r>
              <a:rPr lang="zh-CN" altLang="en-US" dirty="0"/>
              <a:t>傳進</a:t>
            </a:r>
            <a:r>
              <a:rPr lang="en-US" altLang="zh-CN" dirty="0"/>
              <a:t>x</a:t>
            </a:r>
            <a:r>
              <a:rPr lang="zh-CN" altLang="en-US" dirty="0"/>
              <a:t>向量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0CAC53-A272-9A41-9F03-E1F0D4FBDDF3}"/>
              </a:ext>
            </a:extLst>
          </p:cNvPr>
          <p:cNvSpPr txBox="1"/>
          <p:nvPr/>
        </p:nvSpPr>
        <p:spPr>
          <a:xfrm>
            <a:off x="1950802" y="5997508"/>
            <a:ext cx="635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對每一個</a:t>
            </a:r>
            <a:r>
              <a:rPr kumimoji="1" lang="en-US" altLang="zh-TW" dirty="0"/>
              <a:t>column(</a:t>
            </a:r>
            <a:r>
              <a:rPr kumimoji="1" lang="zh-CN" altLang="en-US" dirty="0"/>
              <a:t>欄位</a:t>
            </a:r>
            <a:r>
              <a:rPr kumimoji="1" lang="en-US" altLang="zh-TW" dirty="0"/>
              <a:t>)</a:t>
            </a:r>
            <a:r>
              <a:rPr kumimoji="1" lang="zh-CN" altLang="en-US" dirty="0"/>
              <a:t>都做運算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num_na</a:t>
            </a:r>
            <a:r>
              <a:rPr kumimoji="1" lang="en-US" altLang="zh-CN" dirty="0"/>
              <a:t>)</a:t>
            </a:r>
          </a:p>
          <a:p>
            <a:r>
              <a:rPr kumimoji="1" lang="zh-TW" altLang="en-US" dirty="0"/>
              <a:t>計算欄位</a:t>
            </a:r>
            <a:r>
              <a:rPr kumimoji="1" lang="en-US" altLang="zh-TW" dirty="0" err="1"/>
              <a:t>na</a:t>
            </a:r>
            <a:r>
              <a:rPr kumimoji="1" lang="zh-CN" altLang="en-US" dirty="0"/>
              <a:t>的個數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C5CAEE-414C-7244-A6F1-2B849731FCF7}"/>
              </a:ext>
            </a:extLst>
          </p:cNvPr>
          <p:cNvSpPr txBox="1"/>
          <p:nvPr/>
        </p:nvSpPr>
        <p:spPr>
          <a:xfrm>
            <a:off x="7748348" y="1148825"/>
            <a:ext cx="303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資料遺漏</a:t>
            </a:r>
            <a:endParaRPr kumimoji="1" lang="en-US" altLang="zh-TW" dirty="0"/>
          </a:p>
          <a:p>
            <a:r>
              <a:rPr kumimoji="1" lang="zh-TW" altLang="en-US" dirty="0"/>
              <a:t>的筆數</a:t>
            </a:r>
          </a:p>
        </p:txBody>
      </p:sp>
    </p:spTree>
    <p:extLst>
      <p:ext uri="{BB962C8B-B14F-4D97-AF65-F5344CB8AC3E}">
        <p14:creationId xmlns:p14="http://schemas.microsoft.com/office/powerpoint/2010/main" val="455508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產生一個新資料庫，只包含需要的欄位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043608" y="4149080"/>
            <a:ext cx="7992888" cy="5760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mr-IN" altLang="zh-TW" sz="2400" dirty="0">
                <a:solidFill>
                  <a:srgbClr val="0000FF"/>
                </a:solidFill>
                <a:latin typeface="Courier New"/>
                <a:ea typeface="微軟正黑體"/>
                <a:cs typeface="Courier New"/>
              </a:rPr>
              <a:t>data &lt;- titanic[,c(2,3,5,6,7,8,10,12)]</a:t>
            </a:r>
            <a:endParaRPr kumimoji="0" lang="en-US" altLang="zh-TW" sz="2400" dirty="0">
              <a:solidFill>
                <a:srgbClr val="0000FF"/>
              </a:solidFill>
              <a:latin typeface="Courier New"/>
              <a:ea typeface="微軟正黑體"/>
              <a:cs typeface="Courier New"/>
            </a:endParaRPr>
          </a:p>
        </p:txBody>
      </p:sp>
      <p:pic>
        <p:nvPicPr>
          <p:cNvPr id="8" name="圖片 7" descr="螢幕截圖 2017-03-15 05.57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636912"/>
            <a:ext cx="7658100" cy="1244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圖片 8" descr="螢幕截圖 2017-03-15 05.5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013176"/>
            <a:ext cx="7996312" cy="8782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187624" y="260648"/>
            <a:ext cx="7914547" cy="138499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是否生存，跟</a:t>
            </a:r>
            <a:r>
              <a:rPr lang="en-US" altLang="zh-TW" sz="2800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PassengerId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無關，也與</a:t>
            </a:r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Name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無關</a:t>
            </a:r>
            <a:endParaRPr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Ticket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與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Fare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正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相關，選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Fare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就好</a:t>
            </a:r>
            <a:endParaRPr kumimoji="1"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Cabin</a:t>
            </a:r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遺失資料太多，不知如何插補，直接</a:t>
            </a:r>
            <a:r>
              <a:rPr lang="en-US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放棄</a:t>
            </a:r>
            <a:endParaRPr kumimoji="1" lang="zh-TW" altLang="en-US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cxnSp>
        <p:nvCxnSpPr>
          <p:cNvPr id="20" name="直線接點 19"/>
          <p:cNvCxnSpPr/>
          <p:nvPr/>
        </p:nvCxnSpPr>
        <p:spPr bwMode="auto">
          <a:xfrm flipV="1">
            <a:off x="2267744" y="2996952"/>
            <a:ext cx="504056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/>
          <p:cNvCxnSpPr/>
          <p:nvPr/>
        </p:nvCxnSpPr>
        <p:spPr bwMode="auto">
          <a:xfrm flipH="1" flipV="1">
            <a:off x="2339752" y="2996952"/>
            <a:ext cx="432048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接點 21"/>
          <p:cNvCxnSpPr/>
          <p:nvPr/>
        </p:nvCxnSpPr>
        <p:spPr bwMode="auto">
          <a:xfrm flipV="1">
            <a:off x="7236296" y="2996952"/>
            <a:ext cx="504056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接點 22"/>
          <p:cNvCxnSpPr/>
          <p:nvPr/>
        </p:nvCxnSpPr>
        <p:spPr bwMode="auto">
          <a:xfrm flipH="1" flipV="1">
            <a:off x="7308304" y="2996952"/>
            <a:ext cx="432048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/>
          <p:cNvCxnSpPr/>
          <p:nvPr/>
        </p:nvCxnSpPr>
        <p:spPr bwMode="auto">
          <a:xfrm flipV="1">
            <a:off x="1979712" y="3573016"/>
            <a:ext cx="504056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/>
          <p:cNvCxnSpPr/>
          <p:nvPr/>
        </p:nvCxnSpPr>
        <p:spPr bwMode="auto">
          <a:xfrm flipH="1" flipV="1">
            <a:off x="2051720" y="3573016"/>
            <a:ext cx="432048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接點 25"/>
          <p:cNvCxnSpPr/>
          <p:nvPr/>
        </p:nvCxnSpPr>
        <p:spPr bwMode="auto">
          <a:xfrm flipV="1">
            <a:off x="5508104" y="3573016"/>
            <a:ext cx="504056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/>
          <p:cNvCxnSpPr/>
          <p:nvPr/>
        </p:nvCxnSpPr>
        <p:spPr bwMode="auto">
          <a:xfrm flipH="1" flipV="1">
            <a:off x="5580112" y="3573016"/>
            <a:ext cx="432048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7677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處理遺失的資料</a:t>
            </a:r>
            <a:r>
              <a:rPr lang="zh-CN" altLang="en-US" dirty="0"/>
              <a:t>與資料切割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619199"/>
          </a:xfrm>
        </p:spPr>
        <p:txBody>
          <a:bodyPr/>
          <a:lstStyle/>
          <a:p>
            <a:r>
              <a:rPr kumimoji="1" lang="zh-TW" altLang="en-US" dirty="0"/>
              <a:t>年齡</a:t>
            </a:r>
            <a:r>
              <a:rPr lang="zh-TW" altLang="en-US" dirty="0"/>
              <a:t>遺失</a:t>
            </a:r>
            <a:r>
              <a:rPr kumimoji="1" lang="zh-TW" altLang="en-US" dirty="0"/>
              <a:t>，那就用平均值來取代吧！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899592" y="2564904"/>
            <a:ext cx="8064896" cy="34563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mean_age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&lt;- mean(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data$Age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mean_age</a:t>
            </a:r>
            <a:endParaRPr kumimoji="0" lang="en-US" altLang="zh-TW" sz="2600" dirty="0">
              <a:solidFill>
                <a:srgbClr val="0000FF"/>
              </a:solidFill>
              <a:latin typeface="Courier New" charset="0"/>
              <a:ea typeface="微軟正黑體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latin typeface="Courier New" charset="0"/>
                <a:ea typeface="微軟正黑體"/>
              </a:rPr>
              <a:t>[1] NA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mean_age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&lt;- mean(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data$Age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,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na.rm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=T)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mean_age</a:t>
            </a:r>
            <a:endParaRPr kumimoji="0" lang="en-US" altLang="zh-TW" sz="2600" dirty="0">
              <a:solidFill>
                <a:srgbClr val="0000FF"/>
              </a:solidFill>
              <a:latin typeface="Courier New" charset="0"/>
              <a:ea typeface="微軟正黑體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00"/>
                </a:solidFill>
                <a:latin typeface="Courier New" charset="0"/>
                <a:ea typeface="微軟正黑體"/>
              </a:rPr>
              <a:t>[1] 29.69912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data$Age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[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is.na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data$Age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)] &lt;-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mean_age</a:t>
            </a:r>
            <a:endParaRPr kumimoji="0" lang="en-US" altLang="zh-TW" sz="2600" dirty="0">
              <a:solidFill>
                <a:srgbClr val="0000FF"/>
              </a:solidFill>
              <a:latin typeface="Courier New" charset="0"/>
              <a:ea typeface="微軟正黑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23928" y="3212976"/>
            <a:ext cx="3723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資料有NA，無法計算平均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圓角矩形圖說文字 10"/>
          <p:cNvSpPr/>
          <p:nvPr/>
        </p:nvSpPr>
        <p:spPr bwMode="auto">
          <a:xfrm>
            <a:off x="3923928" y="3212976"/>
            <a:ext cx="3744416" cy="504056"/>
          </a:xfrm>
          <a:prstGeom prst="wedgeRoundRectCallout">
            <a:avLst>
              <a:gd name="adj1" fmla="val -91992"/>
              <a:gd name="adj2" fmla="val 31149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148064" y="4653136"/>
            <a:ext cx="341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去掉</a:t>
            </a:r>
            <a:r>
              <a:rPr lang="en-US" altLang="zh-TW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NA</a:t>
            </a:r>
            <a:r>
              <a:rPr lang="zh-TW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，再來計算平均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3" name="圓角矩形圖說文字 12"/>
          <p:cNvSpPr/>
          <p:nvPr/>
        </p:nvSpPr>
        <p:spPr bwMode="auto">
          <a:xfrm>
            <a:off x="5148064" y="4653136"/>
            <a:ext cx="3456384" cy="504056"/>
          </a:xfrm>
          <a:prstGeom prst="wedgeRoundRectCallout">
            <a:avLst>
              <a:gd name="adj1" fmla="val 5256"/>
              <a:gd name="adj2" fmla="val -128423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D59D9E-C74E-DB45-94FC-32E3526E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6152074"/>
            <a:ext cx="4892650" cy="64297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28D3146-C94A-E542-949E-1B69CF5E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6" y="97635"/>
            <a:ext cx="8388424" cy="836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4941D5-4330-2B45-80AC-07B9C4F2B171}"/>
              </a:ext>
            </a:extLst>
          </p:cNvPr>
          <p:cNvSpPr txBox="1"/>
          <p:nvPr/>
        </p:nvSpPr>
        <p:spPr>
          <a:xfrm>
            <a:off x="5792242" y="6406413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False</a:t>
            </a:r>
            <a:r>
              <a:rPr kumimoji="1" lang="zh-TW" altLang="en-US" dirty="0"/>
              <a:t> 不是</a:t>
            </a:r>
            <a:r>
              <a:rPr kumimoji="1" lang="en-US" altLang="zh-TW" dirty="0" err="1"/>
              <a:t>na</a:t>
            </a:r>
            <a:r>
              <a:rPr kumimoji="1" lang="en-US" altLang="zh-TW" dirty="0"/>
              <a:t> </a:t>
            </a:r>
            <a:r>
              <a:rPr kumimoji="1" lang="zh-CN" altLang="en-US" dirty="0"/>
              <a:t>裡面有值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4CFAF0D-EDC5-F345-958F-D7263092586C}"/>
              </a:ext>
            </a:extLst>
          </p:cNvPr>
          <p:cNvSpPr txBox="1"/>
          <p:nvPr/>
        </p:nvSpPr>
        <p:spPr>
          <a:xfrm>
            <a:off x="1619672" y="4991753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Na-&gt;true </a:t>
            </a:r>
            <a:r>
              <a:rPr lang="zh-CN" altLang="en-US" dirty="0"/>
              <a:t>用</a:t>
            </a:r>
            <a:r>
              <a:rPr lang="en-US" altLang="zh-CN" dirty="0"/>
              <a:t>mean age</a:t>
            </a:r>
            <a:r>
              <a:rPr lang="zh-CN" altLang="en-US" dirty="0"/>
              <a:t>取代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960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899592" y="2132856"/>
            <a:ext cx="7772400" cy="6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刪除無「</a:t>
            </a:r>
            <a:r>
              <a:rPr lang="en-US" altLang="zh-TW" dirty="0"/>
              <a:t>Embarked</a:t>
            </a:r>
            <a:r>
              <a:rPr lang="zh-TW" altLang="en-US" dirty="0"/>
              <a:t>」數值的資料</a:t>
            </a:r>
            <a:endParaRPr lang="en-US" altLang="zh-TW" dirty="0"/>
          </a:p>
          <a:p>
            <a:pPr lvl="1"/>
            <a:r>
              <a:rPr lang="en-US" altLang="zh-TW" dirty="0"/>
              <a:t>Embarked(</a:t>
            </a:r>
            <a:r>
              <a:rPr lang="zh-CN" altLang="en-US" dirty="0"/>
              <a:t>上船地點</a:t>
            </a:r>
            <a:r>
              <a:rPr lang="en-US" altLang="zh-CN" dirty="0"/>
              <a:t>)</a:t>
            </a:r>
            <a:r>
              <a:rPr lang="zh-TW" altLang="en-US" dirty="0"/>
              <a:t>不是數值，無從插補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1043608" y="3284984"/>
            <a:ext cx="7776864" cy="5760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data &lt;- data[!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is.na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data$Embarked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),]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1043608" y="4005064"/>
            <a:ext cx="7772400" cy="69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確認是否已經沒有遺失資料了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048544" y="4624262"/>
            <a:ext cx="7776864" cy="2117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sapply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(data, 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num_na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)</a:t>
            </a:r>
            <a:endParaRPr kumimoji="0" lang="en" altLang="zh-TW" sz="2600" dirty="0">
              <a:latin typeface="Courier New" charset="0"/>
              <a:ea typeface="微軟正黑體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600" dirty="0">
                <a:latin typeface="Courier New" charset="0"/>
                <a:ea typeface="微軟正黑體"/>
              </a:rPr>
              <a:t>Survived   </a:t>
            </a:r>
            <a:r>
              <a:rPr kumimoji="0" lang="en" altLang="zh-TW" sz="2600" dirty="0" err="1">
                <a:latin typeface="Courier New" charset="0"/>
                <a:ea typeface="微軟正黑體"/>
              </a:rPr>
              <a:t>Pclass</a:t>
            </a:r>
            <a:r>
              <a:rPr kumimoji="0" lang="en" altLang="zh-TW" sz="2600" dirty="0">
                <a:latin typeface="Courier New" charset="0"/>
                <a:ea typeface="微軟正黑體"/>
              </a:rPr>
              <a:t>      Sex      Age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600" dirty="0">
                <a:latin typeface="Courier New" charset="0"/>
                <a:ea typeface="微軟正黑體"/>
              </a:rPr>
              <a:t>       0        0        0        0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600" dirty="0">
                <a:latin typeface="Courier New" charset="0"/>
                <a:ea typeface="微軟正黑體"/>
              </a:rPr>
              <a:t>   </a:t>
            </a:r>
            <a:r>
              <a:rPr kumimoji="0" lang="en" altLang="zh-TW" sz="2600" dirty="0" err="1">
                <a:latin typeface="Courier New" charset="0"/>
                <a:ea typeface="微軟正黑體"/>
              </a:rPr>
              <a:t>SibSp</a:t>
            </a:r>
            <a:r>
              <a:rPr kumimoji="0" lang="en" altLang="zh-TW" sz="2600" dirty="0">
                <a:latin typeface="Courier New" charset="0"/>
                <a:ea typeface="微軟正黑體"/>
              </a:rPr>
              <a:t>    Parch     Fare Embarked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600" dirty="0">
                <a:latin typeface="Courier New" charset="0"/>
                <a:ea typeface="微軟正黑體"/>
              </a:rPr>
              <a:t>       0        0        0        0</a:t>
            </a:r>
            <a:endParaRPr kumimoji="0" lang="en-US" altLang="zh-TW" sz="2600" dirty="0">
              <a:latin typeface="Courier New" charset="0"/>
              <a:ea typeface="微軟正黑體"/>
            </a:endParaRPr>
          </a:p>
          <a:p>
            <a:pPr>
              <a:spcBef>
                <a:spcPts val="0"/>
              </a:spcBef>
              <a:buFont typeface="Wingdings" charset="0"/>
              <a:buChar char="Ø"/>
            </a:pPr>
            <a:endParaRPr kumimoji="0" lang="en-US" altLang="zh-TW" sz="2600" dirty="0">
              <a:solidFill>
                <a:srgbClr val="0000FF"/>
              </a:solidFill>
              <a:latin typeface="Courier New" charset="0"/>
              <a:ea typeface="微軟正黑體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FE57D8-C9C5-6E4A-ADED-17E3BA9E7005}"/>
              </a:ext>
            </a:extLst>
          </p:cNvPr>
          <p:cNvSpPr txBox="1"/>
          <p:nvPr/>
        </p:nvSpPr>
        <p:spPr>
          <a:xfrm>
            <a:off x="1475656" y="645820"/>
            <a:ext cx="4493538" cy="95410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很好，已經沒有遺失資料了</a:t>
            </a:r>
            <a:endParaRPr kumimoji="1" lang="en-US" altLang="zh-TW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可以開始進行分析</a:t>
            </a:r>
            <a:endParaRPr kumimoji="1" lang="zh-TW" altLang="en-US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88254B8-C962-424F-88A3-4214F20C4019}"/>
              </a:ext>
            </a:extLst>
          </p:cNvPr>
          <p:cNvSpPr txBox="1"/>
          <p:nvPr/>
        </p:nvSpPr>
        <p:spPr>
          <a:xfrm>
            <a:off x="4211960" y="3573016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刪除遺失的資料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4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1043608" y="1988840"/>
            <a:ext cx="7772400" cy="69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切割成訓練資料與測試資料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048544" y="2608038"/>
            <a:ext cx="7776864" cy="16130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n &lt;- 0.1*</a:t>
            </a:r>
            <a:r>
              <a:rPr kumimoji="0" lang="en-US" altLang="zh-TW" sz="26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nrow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(data)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index &lt;- sample(1:nrow(data),n)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train &lt;- data[-index,]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600" dirty="0">
                <a:solidFill>
                  <a:srgbClr val="0000FF"/>
                </a:solidFill>
                <a:latin typeface="Courier New" charset="0"/>
                <a:ea typeface="微軟正黑體"/>
              </a:rPr>
              <a:t>test &lt;- data[index,]</a:t>
            </a:r>
          </a:p>
          <a:p>
            <a:pPr>
              <a:spcBef>
                <a:spcPts val="0"/>
              </a:spcBef>
              <a:buFont typeface="Wingdings" charset="0"/>
              <a:buChar char="Ø"/>
            </a:pPr>
            <a:endParaRPr kumimoji="0" lang="en-US" altLang="zh-TW" sz="2600" dirty="0">
              <a:solidFill>
                <a:srgbClr val="0000FF"/>
              </a:solidFill>
              <a:latin typeface="Courier New" charset="0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98379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1267271"/>
          </a:xfrm>
        </p:spPr>
        <p:txBody>
          <a:bodyPr/>
          <a:lstStyle/>
          <a:p>
            <a:r>
              <a:rPr lang="zh-TW" altLang="en-US" dirty="0"/>
              <a:t>可以開始校估的參數了</a:t>
            </a:r>
            <a:endParaRPr lang="en-US" altLang="zh-TW" dirty="0"/>
          </a:p>
          <a:p>
            <a:pPr lvl="1"/>
            <a:r>
              <a:rPr lang="en-US" altLang="zh-TW" dirty="0" err="1"/>
              <a:t>glm</a:t>
            </a:r>
            <a:r>
              <a:rPr lang="en-US" altLang="zh-TW" dirty="0"/>
              <a:t>()</a:t>
            </a:r>
            <a:r>
              <a:rPr lang="zh-TW" altLang="en-US" dirty="0"/>
              <a:t>可以用來校估一般性的線性模式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1520" y="3759423"/>
            <a:ext cx="8640960" cy="10081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&gt;</a:t>
            </a:r>
            <a:r>
              <a:rPr kumimoji="0" lang="zh-TW" altLang="en-US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 </a:t>
            </a: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model &lt;- </a:t>
            </a:r>
            <a:r>
              <a:rPr kumimoji="0" lang="en-US" altLang="zh-TW" sz="24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glm</a:t>
            </a: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(Survived ~ .,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zh-TW" altLang="en-US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</a:t>
            </a: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family=binomial(link='</a:t>
            </a:r>
            <a:r>
              <a:rPr kumimoji="0" lang="en-US" altLang="zh-TW" sz="24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logit</a:t>
            </a: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'),data=train)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403648" y="1196752"/>
            <a:ext cx="4669743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g</a:t>
            </a:r>
            <a:r>
              <a:rPr kumimoji="1" lang="en-US" altLang="zh-TW" sz="2800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lm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：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general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linear</a:t>
            </a:r>
            <a:r>
              <a:rPr kumimoji="1" lang="zh-TW" altLang="en-US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sz="28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model</a:t>
            </a:r>
            <a:endParaRPr kumimoji="1" lang="zh-TW" altLang="en-US" sz="28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 descr="螢幕截圖 2018-03-26 13.08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869160"/>
            <a:ext cx="4281042" cy="1878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827584" y="5055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目標變數為二元變數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9" name="圓角矩形圖說文字 8"/>
          <p:cNvSpPr/>
          <p:nvPr/>
        </p:nvSpPr>
        <p:spPr bwMode="auto">
          <a:xfrm>
            <a:off x="827584" y="5013176"/>
            <a:ext cx="2952328" cy="504056"/>
          </a:xfrm>
          <a:prstGeom prst="wedgeRoundRectCallout">
            <a:avLst>
              <a:gd name="adj1" fmla="val 20999"/>
              <a:gd name="adj2" fmla="val -130103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12160" y="3111351"/>
            <a:ext cx="30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Logistics Regression</a:t>
            </a:r>
            <a:endParaRPr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圓角矩形圖說文字 10"/>
          <p:cNvSpPr/>
          <p:nvPr/>
        </p:nvSpPr>
        <p:spPr bwMode="auto">
          <a:xfrm>
            <a:off x="6012160" y="3111351"/>
            <a:ext cx="3024336" cy="504056"/>
          </a:xfrm>
          <a:prstGeom prst="wedgeRoundRectCallout">
            <a:avLst>
              <a:gd name="adj1" fmla="val -48149"/>
              <a:gd name="adj2" fmla="val 167205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B22CBFE-0F34-864E-B6F6-38B983F51F42}"/>
              </a:ext>
            </a:extLst>
          </p:cNvPr>
          <p:cNvSpPr txBox="1"/>
          <p:nvPr/>
        </p:nvSpPr>
        <p:spPr>
          <a:xfrm>
            <a:off x="2963749" y="3157517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目標</a:t>
            </a:r>
            <a:r>
              <a:rPr lang="en-US" altLang="zh-CN" dirty="0"/>
              <a:t>survived</a:t>
            </a:r>
          </a:p>
          <a:p>
            <a:r>
              <a:rPr lang="zh-CN" altLang="en-US" dirty="0"/>
              <a:t>對所有屬性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E9058D-DBF8-FA4B-B632-58043C3BAF7B}"/>
              </a:ext>
            </a:extLst>
          </p:cNvPr>
          <p:cNvSpPr txBox="1"/>
          <p:nvPr/>
        </p:nvSpPr>
        <p:spPr>
          <a:xfrm>
            <a:off x="1259632" y="561885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存活不存活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6ED1F7-0676-3445-8D84-CACD3211A802}"/>
              </a:ext>
            </a:extLst>
          </p:cNvPr>
          <p:cNvSpPr txBox="1"/>
          <p:nvPr/>
        </p:nvSpPr>
        <p:spPr>
          <a:xfrm>
            <a:off x="292576" y="3274675"/>
            <a:ext cx="268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訓練</a:t>
            </a:r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332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截圖 2016-03-03 07.0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96952"/>
            <a:ext cx="4234384" cy="36133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如果分割線仍為直線，但不一定要跟</a:t>
            </a:r>
            <a:r>
              <a:rPr kumimoji="1" lang="en-US" altLang="zh-TW" dirty="0"/>
              <a:t>X</a:t>
            </a:r>
            <a:r>
              <a:rPr kumimoji="1" lang="zh-TW" altLang="en-US" dirty="0"/>
              <a:t>軸或</a:t>
            </a:r>
            <a:r>
              <a:rPr kumimoji="1" lang="en-US" altLang="zh-TW" dirty="0"/>
              <a:t>Y</a:t>
            </a:r>
            <a:r>
              <a:rPr kumimoji="1" lang="zh-TW" altLang="en-US" dirty="0"/>
              <a:t>軸垂直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6" name="圖片 5" descr="螢幕截圖 2016-03-03 06.14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56991"/>
            <a:ext cx="3888432" cy="31603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11960" y="4077072"/>
            <a:ext cx="56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vs.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724128" y="2996952"/>
            <a:ext cx="2232248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67944" y="263691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幾乎是</a:t>
            </a:r>
            <a:endParaRPr lang="en-US" altLang="zh-TW" sz="20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algn="ctr"/>
            <a:r>
              <a:rPr lang="zh-TW" altLang="en-US" sz="2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完美分割</a:t>
            </a:r>
            <a:endParaRPr lang="en-US" altLang="zh-TW" sz="2000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0" name="圓角矩形圖說文字 9"/>
          <p:cNvSpPr/>
          <p:nvPr/>
        </p:nvSpPr>
        <p:spPr bwMode="auto">
          <a:xfrm>
            <a:off x="3923928" y="2636912"/>
            <a:ext cx="1584176" cy="720080"/>
          </a:xfrm>
          <a:prstGeom prst="wedgeRoundRectCallout">
            <a:avLst>
              <a:gd name="adj1" fmla="val 27578"/>
              <a:gd name="adj2" fmla="val 100695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 flipV="1">
            <a:off x="6372200" y="4005064"/>
            <a:ext cx="279648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03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1195263"/>
          </a:xfrm>
        </p:spPr>
        <p:txBody>
          <a:bodyPr/>
          <a:lstStyle/>
          <a:p>
            <a:r>
              <a:rPr lang="zh-TW" altLang="en-US" dirty="0"/>
              <a:t>利用測試資料來預測看看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type=response</a:t>
            </a:r>
            <a:r>
              <a:rPr lang="zh-TW" altLang="en-US" dirty="0">
                <a:highlight>
                  <a:srgbClr val="FFFF00"/>
                </a:highlight>
              </a:rPr>
              <a:t>，才能轉換成機率</a:t>
            </a:r>
            <a:endParaRPr lang="en-US" altLang="zh-TW" dirty="0">
              <a:highlight>
                <a:srgbClr val="FFFF00"/>
              </a:highlight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539552" y="3212976"/>
            <a:ext cx="8415536" cy="93610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p1 &lt;- predict(model, test)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p2 &lt;- predict(model, test, type="response")</a:t>
            </a:r>
          </a:p>
        </p:txBody>
      </p:sp>
      <p:pic>
        <p:nvPicPr>
          <p:cNvPr id="7" name="圖片 6" descr="螢幕截圖 2017-03-14 14.50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48680"/>
            <a:ext cx="7411404" cy="10702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590266-150A-5946-9013-CED6E0AB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0" y="4356731"/>
            <a:ext cx="8371702" cy="90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234532-1580-6D46-A2C7-55F770D7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67872"/>
            <a:ext cx="7070949" cy="946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B31E90D-001C-AA43-A831-105C41E1B8B1}"/>
              </a:ext>
            </a:extLst>
          </p:cNvPr>
          <p:cNvSpPr txBox="1"/>
          <p:nvPr/>
        </p:nvSpPr>
        <p:spPr>
          <a:xfrm>
            <a:off x="5687616" y="3212976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f(x)</a:t>
            </a:r>
            <a:r>
              <a:rPr kumimoji="1" lang="zh-TW" altLang="en-US" dirty="0"/>
              <a:t>函數值</a:t>
            </a:r>
          </a:p>
        </p:txBody>
      </p:sp>
    </p:spTree>
    <p:extLst>
      <p:ext uri="{BB962C8B-B14F-4D97-AF65-F5344CB8AC3E}">
        <p14:creationId xmlns:p14="http://schemas.microsoft.com/office/powerpoint/2010/main" val="1228821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688" y="2060848"/>
            <a:ext cx="7772400" cy="648072"/>
          </a:xfrm>
        </p:spPr>
        <p:txBody>
          <a:bodyPr/>
          <a:lstStyle/>
          <a:p>
            <a:r>
              <a:rPr lang="zh-TW" altLang="en-US" dirty="0"/>
              <a:t>機率大於</a:t>
            </a:r>
            <a:r>
              <a:rPr lang="en-US" altLang="zh-TW" dirty="0"/>
              <a:t>0.5</a:t>
            </a:r>
            <a:r>
              <a:rPr lang="en-US" altLang="zh-TW" dirty="0">
                <a:sym typeface="Wingdings"/>
              </a:rPr>
              <a:t></a:t>
            </a:r>
            <a:r>
              <a:rPr lang="zh-TW" altLang="en-US" dirty="0">
                <a:sym typeface="Wingdings"/>
              </a:rPr>
              <a:t>存活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971600" y="2636912"/>
            <a:ext cx="8060432" cy="5760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</a:t>
            </a:r>
            <a:r>
              <a:rPr kumimoji="0" lang="en-US" altLang="zh-TW" sz="24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predict_results</a:t>
            </a: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 &lt;- </a:t>
            </a:r>
            <a:r>
              <a:rPr kumimoji="0" lang="en-US" altLang="zh-TW" sz="24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ifelse</a:t>
            </a:r>
            <a:r>
              <a:rPr kumimoji="0" lang="en-US" altLang="zh-TW" sz="2400" dirty="0">
                <a:solidFill>
                  <a:srgbClr val="0000FF"/>
                </a:solidFill>
                <a:latin typeface="Courier New" charset="0"/>
                <a:ea typeface="微軟正黑體"/>
              </a:rPr>
              <a:t>(p2 &gt; 0.5, 1, 0)</a:t>
            </a:r>
            <a:endParaRPr kumimoji="0" lang="en-US" altLang="zh-TW" sz="2200" dirty="0">
              <a:solidFill>
                <a:srgbClr val="0000FF"/>
              </a:solidFill>
              <a:latin typeface="Courier New" charset="0"/>
              <a:ea typeface="微軟正黑體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1182688" y="4581128"/>
            <a:ext cx="7772400" cy="69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預測準確嗎？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79512" y="5157192"/>
            <a:ext cx="8784976" cy="1584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Accuracy &lt;-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        mean(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predict_results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 == 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test$Survived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Accuracy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latin typeface="Courier New" charset="0"/>
                <a:ea typeface="微軟正黑體"/>
              </a:rPr>
              <a:t>[1] 0.7386364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FDF47A-7A49-5747-B0A7-7E36AB17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25" y="3284984"/>
            <a:ext cx="4152776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348029-F9BA-0F4A-8955-17B539D8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39" y="219674"/>
            <a:ext cx="7070949" cy="946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DE59B80-2032-274E-97CD-630E4D52ADFD}"/>
              </a:ext>
            </a:extLst>
          </p:cNvPr>
          <p:cNvSpPr txBox="1"/>
          <p:nvPr/>
        </p:nvSpPr>
        <p:spPr>
          <a:xfrm>
            <a:off x="3619413" y="515719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預測結果跟標準答案比較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8535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043608" y="2204864"/>
            <a:ext cx="7560840" cy="19442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q"/>
              <a:defRPr kumimoji="1" sz="32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8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ü"/>
              <a:defRPr kumimoji="1" sz="2400">
                <a:solidFill>
                  <a:schemeClr val="tx1"/>
                </a:solidFill>
                <a:latin typeface="BiauKai"/>
                <a:ea typeface="BiauKai"/>
                <a:cs typeface="BiauKa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&gt; table(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test$Survived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, </a:t>
            </a:r>
            <a:r>
              <a:rPr kumimoji="0" lang="en-US" altLang="zh-TW" sz="2300" dirty="0" err="1">
                <a:solidFill>
                  <a:srgbClr val="0000FF"/>
                </a:solidFill>
                <a:latin typeface="Courier New" charset="0"/>
                <a:ea typeface="微軟正黑體"/>
              </a:rPr>
              <a:t>predict_results</a:t>
            </a:r>
            <a:r>
              <a:rPr kumimoji="0" lang="en-US" altLang="zh-TW" sz="2300" dirty="0">
                <a:solidFill>
                  <a:srgbClr val="0000FF"/>
                </a:solidFill>
                <a:latin typeface="Courier New" charset="0"/>
                <a:ea typeface="微軟正黑體"/>
              </a:rPr>
              <a:t>)  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-US" altLang="zh-TW" sz="2300" dirty="0">
                <a:solidFill>
                  <a:srgbClr val="000000"/>
                </a:solidFill>
                <a:latin typeface="Courier New" charset="0"/>
                <a:ea typeface="微軟正黑體"/>
              </a:rPr>
              <a:t>  </a:t>
            </a:r>
            <a:r>
              <a:rPr kumimoji="0" lang="en" altLang="zh-TW" sz="2300" dirty="0">
                <a:solidFill>
                  <a:srgbClr val="000000"/>
                </a:solidFill>
                <a:latin typeface="Courier New" charset="0"/>
                <a:ea typeface="微軟正黑體"/>
              </a:rPr>
              <a:t> </a:t>
            </a:r>
            <a:r>
              <a:rPr kumimoji="0" lang="en" altLang="zh-TW" sz="2300" dirty="0" err="1">
                <a:solidFill>
                  <a:srgbClr val="000000"/>
                </a:solidFill>
                <a:latin typeface="Courier New" charset="0"/>
                <a:ea typeface="微軟正黑體"/>
              </a:rPr>
              <a:t>predict_results</a:t>
            </a:r>
            <a:endParaRPr kumimoji="0" lang="en" altLang="zh-TW" sz="2300" dirty="0">
              <a:solidFill>
                <a:srgbClr val="000000"/>
              </a:solidFill>
              <a:latin typeface="Courier New" charset="0"/>
              <a:ea typeface="微軟正黑體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300" dirty="0">
                <a:solidFill>
                  <a:srgbClr val="000000"/>
                </a:solidFill>
                <a:latin typeface="Courier New" charset="0"/>
                <a:ea typeface="微軟正黑體"/>
              </a:rPr>
              <a:t>     0  1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300" dirty="0">
                <a:solidFill>
                  <a:srgbClr val="000000"/>
                </a:solidFill>
                <a:latin typeface="Courier New" charset="0"/>
                <a:ea typeface="微軟正黑體"/>
              </a:rPr>
              <a:t>  0 42  7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0" lang="en" altLang="zh-TW" sz="2300">
                <a:solidFill>
                  <a:srgbClr val="000000"/>
                </a:solidFill>
                <a:latin typeface="Courier New" charset="0"/>
                <a:ea typeface="微軟正黑體"/>
              </a:rPr>
              <a:t>  1 16 23</a:t>
            </a:r>
            <a:endParaRPr kumimoji="0" lang="en-US" altLang="zh-TW" sz="2300" dirty="0">
              <a:latin typeface="Courier New" charset="0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632953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本單元作業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Titanic</a:t>
            </a:r>
            <a:r>
              <a:rPr lang="zh-CN" altLang="en-US" dirty="0"/>
              <a:t>資料庫，比較</a:t>
            </a:r>
            <a:r>
              <a:rPr lang="en-US" altLang="zh-CN" dirty="0"/>
              <a:t>SVM</a:t>
            </a:r>
            <a:r>
              <a:rPr lang="zh-CN" altLang="en-US" dirty="0"/>
              <a:t>、</a:t>
            </a:r>
            <a:r>
              <a:rPr lang="en-US" altLang="zh-CN" dirty="0"/>
              <a:t>Logistics Regression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的正確度</a:t>
            </a:r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07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截圖 2016-03-03 07.0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480380"/>
            <a:ext cx="2736304" cy="23349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300" dirty="0"/>
              <a:t>Linear</a:t>
            </a:r>
            <a:r>
              <a:rPr lang="zh-TW" altLang="en-US" sz="4300" dirty="0"/>
              <a:t> </a:t>
            </a:r>
            <a:r>
              <a:rPr lang="en-US" altLang="zh-TW" sz="4300" dirty="0"/>
              <a:t>Discriminate</a:t>
            </a:r>
            <a:r>
              <a:rPr lang="zh-TW" altLang="en-US" sz="4300" dirty="0"/>
              <a:t> </a:t>
            </a:r>
            <a:r>
              <a:rPr lang="en-US" altLang="zh-TW" sz="4300" dirty="0"/>
              <a:t>Functions</a:t>
            </a:r>
            <a:endParaRPr kumimoji="1" lang="zh-TW" altLang="en-US" sz="43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將模式（線性分割線）套入</a:t>
            </a:r>
            <a:r>
              <a:rPr lang="zh-CN" altLang="en-US" dirty="0"/>
              <a:t>訓練</a:t>
            </a:r>
            <a:r>
              <a:rPr lang="zh-TW" altLang="en-US" dirty="0"/>
              <a:t>資料</a:t>
            </a:r>
            <a:r>
              <a:rPr lang="zh-CHT" altLang="en-US" dirty="0"/>
              <a:t>中</a:t>
            </a:r>
            <a:r>
              <a:rPr lang="zh-TW" altLang="en-US" dirty="0"/>
              <a:t>（</a:t>
            </a:r>
            <a:r>
              <a:rPr lang="en-US" altLang="zh-TW" dirty="0"/>
              <a:t>fit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通常以數學式表示這個線性分割線</a:t>
            </a:r>
            <a:endParaRPr lang="en-US" altLang="zh-TW" dirty="0"/>
          </a:p>
          <a:p>
            <a:pPr lvl="2"/>
            <a:r>
              <a:rPr lang="zh-TW" altLang="en-US" dirty="0"/>
              <a:t>最簡單的線性分割線可表示為</a:t>
            </a:r>
            <a:r>
              <a:rPr lang="en-US" altLang="zh-TW" dirty="0"/>
              <a:t> </a:t>
            </a:r>
            <a:r>
              <a:rPr kumimoji="1" lang="en-US" altLang="zh-TW" i="1" dirty="0"/>
              <a:t>y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i="1" dirty="0"/>
              <a:t>mx</a:t>
            </a:r>
            <a:r>
              <a:rPr kumimoji="1" lang="zh-TW" altLang="en-US" dirty="0"/>
              <a:t> </a:t>
            </a:r>
            <a:r>
              <a:rPr kumimoji="1" lang="en-US" altLang="zh-TW" dirty="0"/>
              <a:t>+</a:t>
            </a:r>
            <a:r>
              <a:rPr kumimoji="1" lang="zh-TW" altLang="en-US" dirty="0"/>
              <a:t> </a:t>
            </a:r>
            <a:r>
              <a:rPr kumimoji="1" lang="en-US" altLang="zh-TW" i="1" dirty="0"/>
              <a:t>b </a:t>
            </a:r>
            <a:endParaRPr lang="zh-CHT" altLang="en-US" dirty="0"/>
          </a:p>
          <a:p>
            <a:pPr lvl="1"/>
            <a:r>
              <a:rPr lang="zh-CHT" altLang="en-US" dirty="0"/>
              <a:t>校估參數，讓分割線盡可能符合訓練資料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Age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-1.5Balance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60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62CB24-60BC-6844-8947-DFC722CBB2E0}"/>
              </a:ext>
            </a:extLst>
          </p:cNvPr>
          <p:cNvSpPr txBox="1"/>
          <p:nvPr/>
        </p:nvSpPr>
        <p:spPr>
          <a:xfrm>
            <a:off x="4499992" y="701827"/>
            <a:ext cx="395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用線性式子分割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70B1BE-11BE-D64C-9169-08FF54C71385}"/>
              </a:ext>
            </a:extLst>
          </p:cNvPr>
          <p:cNvSpPr txBox="1"/>
          <p:nvPr/>
        </p:nvSpPr>
        <p:spPr>
          <a:xfrm>
            <a:off x="7524328" y="3198167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m,b</a:t>
            </a:r>
            <a:r>
              <a:rPr kumimoji="1" lang="zh-CN" altLang="en-US" dirty="0"/>
              <a:t>未知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41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螢幕截圖 2016-03-03 07.0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944"/>
            <a:ext cx="3384376" cy="288800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/>
              <a:t>如何使用此線</a:t>
            </a:r>
            <a:r>
              <a:rPr lang="zh-TW" altLang="en-US" dirty="0"/>
              <a:t>性</a:t>
            </a:r>
            <a:r>
              <a:rPr lang="zh-CHT" altLang="en-US" dirty="0"/>
              <a:t>分割線</a:t>
            </a:r>
          </a:p>
          <a:p>
            <a:pPr lvl="1"/>
            <a:r>
              <a:rPr lang="zh-TW" altLang="en-US" dirty="0"/>
              <a:t>給定某</a:t>
            </a:r>
            <a:r>
              <a:rPr lang="en-US" altLang="zh-TW" dirty="0"/>
              <a:t>1</a:t>
            </a:r>
            <a:r>
              <a:rPr lang="zh-TW" altLang="en-US" dirty="0"/>
              <a:t>個體之特徵向量</a:t>
            </a:r>
            <a:endParaRPr lang="en-US" altLang="zh-TW" dirty="0"/>
          </a:p>
          <a:p>
            <a:pPr lvl="1"/>
            <a:r>
              <a:rPr lang="zh-TW" altLang="en-US" dirty="0"/>
              <a:t>若在線的右上方，分類為「</a:t>
            </a:r>
            <a:r>
              <a:rPr lang="en-US" altLang="zh-TW" dirty="0"/>
              <a:t>+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若在線的左下方，分類為「</a:t>
            </a:r>
            <a:r>
              <a:rPr lang="en-US" altLang="zh-TW" sz="1600" dirty="0"/>
              <a:t>●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zh-TW" altLang="en-US" dirty="0">
                <a:latin typeface="Times New Roman"/>
                <a:cs typeface="Times New Roman"/>
              </a:rPr>
              <a:t> </a:t>
            </a:r>
            <a:r>
              <a:rPr lang="en-US" altLang="zh-TW" dirty="0"/>
              <a:t>= </a:t>
            </a:r>
            <a:r>
              <a:rPr lang="en-US" altLang="zh-TW" dirty="0">
                <a:latin typeface="Courier New"/>
                <a:cs typeface="Courier New"/>
              </a:rPr>
              <a:t>-</a:t>
            </a:r>
            <a:r>
              <a:rPr lang="en-US" altLang="zh-TW" dirty="0"/>
              <a:t>Age</a:t>
            </a:r>
            <a:r>
              <a:rPr lang="zh-TW" altLang="en-US" dirty="0"/>
              <a:t> </a:t>
            </a:r>
            <a:r>
              <a:rPr lang="en-US" altLang="zh-TW" dirty="0">
                <a:latin typeface="Courier New"/>
                <a:cs typeface="Courier New"/>
              </a:rPr>
              <a:t>-</a:t>
            </a:r>
            <a:r>
              <a:rPr lang="en-US" altLang="zh-TW" dirty="0"/>
              <a:t> 1.5Balance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60</a:t>
            </a:r>
          </a:p>
          <a:p>
            <a:pPr lvl="1"/>
            <a:r>
              <a:rPr lang="zh-TW" altLang="en-US" dirty="0"/>
              <a:t>將個體代入，</a:t>
            </a:r>
            <a:r>
              <a:rPr lang="zh-CN" altLang="en-US" dirty="0"/>
              <a:t>可</a:t>
            </a:r>
            <a:r>
              <a:rPr lang="zh-TW" altLang="en-US" dirty="0"/>
              <a:t>根據函數值的</a:t>
            </a:r>
            <a:r>
              <a:rPr lang="zh-TW" altLang="en-US" dirty="0">
                <a:highlight>
                  <a:srgbClr val="FFFF00"/>
                </a:highlight>
              </a:rPr>
              <a:t>正負號來分類</a:t>
            </a:r>
            <a:endParaRPr lang="en-US" altLang="zh-TW" dirty="0">
              <a:highlight>
                <a:srgbClr val="FFFF00"/>
              </a:highlight>
            </a:endParaRPr>
          </a:p>
          <a:p>
            <a:pPr lvl="2"/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en-US" altLang="zh-TW" dirty="0"/>
              <a:t> &lt; 0 </a:t>
            </a:r>
            <a:r>
              <a:rPr lang="en-US" altLang="zh-TW" dirty="0">
                <a:sym typeface="Wingdings"/>
              </a:rPr>
              <a:t></a:t>
            </a:r>
            <a:r>
              <a:rPr lang="zh-TW" altLang="en-US" dirty="0"/>
              <a:t>分類為「</a:t>
            </a:r>
            <a:r>
              <a:rPr lang="en-US" altLang="zh-TW" dirty="0"/>
              <a:t>+</a:t>
            </a:r>
            <a:r>
              <a:rPr lang="zh-TW" altLang="en-US" dirty="0"/>
              <a:t>」</a:t>
            </a:r>
            <a:endParaRPr lang="en-US" altLang="zh-TW" dirty="0"/>
          </a:p>
          <a:p>
            <a:pPr lvl="2"/>
            <a:r>
              <a:rPr lang="zh-TW" altLang="en-US" i="1" dirty="0">
                <a:latin typeface="Times New Roman"/>
                <a:cs typeface="Times New Roman"/>
              </a:rPr>
              <a:t> </a:t>
            </a:r>
            <a:r>
              <a:rPr lang="en-US" altLang="zh-TW" i="1" dirty="0">
                <a:latin typeface="Times New Roman"/>
                <a:cs typeface="Times New Roman"/>
              </a:rPr>
              <a:t>f </a:t>
            </a:r>
            <a:r>
              <a:rPr lang="en-US" altLang="zh-TW" dirty="0">
                <a:latin typeface="Times New Roman"/>
                <a:cs typeface="Times New Roman"/>
              </a:rPr>
              <a:t>(</a:t>
            </a:r>
            <a:r>
              <a:rPr lang="en-US" altLang="zh-TW" i="1" dirty="0">
                <a:latin typeface="Times New Roman"/>
                <a:cs typeface="Times New Roman"/>
              </a:rPr>
              <a:t>x</a:t>
            </a:r>
            <a:r>
              <a:rPr lang="en-US" altLang="zh-TW" dirty="0">
                <a:latin typeface="Times New Roman"/>
                <a:cs typeface="Times New Roman"/>
              </a:rPr>
              <a:t>)</a:t>
            </a:r>
            <a:r>
              <a:rPr lang="en-US" altLang="zh-TW" dirty="0"/>
              <a:t> &gt; 0 </a:t>
            </a:r>
            <a:r>
              <a:rPr lang="en-US" altLang="zh-TW" dirty="0">
                <a:sym typeface="Wingdings"/>
              </a:rPr>
              <a:t></a:t>
            </a:r>
            <a:r>
              <a:rPr lang="zh-TW" altLang="en-US" dirty="0"/>
              <a:t>分類為「</a:t>
            </a:r>
            <a:r>
              <a:rPr lang="en-US" altLang="zh-TW" sz="1400" dirty="0"/>
              <a:t>●</a:t>
            </a:r>
            <a:r>
              <a:rPr lang="zh-TW" altLang="en-US" dirty="0"/>
              <a:t>」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045A2-FCC8-6E45-9DB9-4480F3A2D3D6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2" name="圖片 1" descr="螢幕截圖 2018-03-28 08.58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64704"/>
            <a:ext cx="3312368" cy="511666"/>
          </a:xfrm>
          <a:prstGeom prst="rect">
            <a:avLst/>
          </a:prstGeom>
          <a:ln>
            <a:noFill/>
          </a:ln>
        </p:spPr>
      </p:pic>
      <p:sp>
        <p:nvSpPr>
          <p:cNvPr id="11" name="圓角矩形圖說文字 10"/>
          <p:cNvSpPr/>
          <p:nvPr/>
        </p:nvSpPr>
        <p:spPr bwMode="auto">
          <a:xfrm>
            <a:off x="1547664" y="764704"/>
            <a:ext cx="3312368" cy="504056"/>
          </a:xfrm>
          <a:prstGeom prst="wedgeRoundRectCallout">
            <a:avLst>
              <a:gd name="adj1" fmla="val 84323"/>
              <a:gd name="adj2" fmla="val -72315"/>
              <a:gd name="adj3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61940"/>
      </p:ext>
    </p:extLst>
  </p:cSld>
  <p:clrMapOvr>
    <a:masterClrMapping/>
  </p:clrMapOvr>
</p:sld>
</file>

<file path=ppt/theme/theme1.xml><?xml version="1.0" encoding="utf-8"?>
<a:theme xmlns:a="http://schemas.openxmlformats.org/drawingml/2006/main" name="Jin">
  <a:themeElements>
    <a:clrScheme name="Jin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Jin">
      <a:majorFont>
        <a:latin typeface="Tahoma"/>
        <a:ea typeface="華康中楷體"/>
        <a:cs typeface="華康中楷體"/>
      </a:majorFont>
      <a:minorFont>
        <a:latin typeface="Tahoma"/>
        <a:ea typeface="華康中楷體"/>
        <a:cs typeface="華康中楷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新細明體" charset="0"/>
            <a:cs typeface="新細明體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新細明體" charset="0"/>
            <a:cs typeface="新細明體" charset="0"/>
          </a:defRPr>
        </a:defPPr>
      </a:lstStyle>
    </a:lnDef>
  </a:objectDefaults>
  <a:extraClrSchemeLst>
    <a:extraClrScheme>
      <a:clrScheme name="Jin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n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n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n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n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n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Designs\Jin.pot</Template>
  <TotalTime>24990</TotalTime>
  <Words>3893</Words>
  <Application>Microsoft Macintosh PowerPoint</Application>
  <PresentationFormat>如螢幕大小 (4:3)</PresentationFormat>
  <Paragraphs>554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2" baseType="lpstr">
      <vt:lpstr>微軟正黑體</vt:lpstr>
      <vt:lpstr>微軟正黑體</vt:lpstr>
      <vt:lpstr>BiauKai</vt:lpstr>
      <vt:lpstr>Arial</vt:lpstr>
      <vt:lpstr>Courier New</vt:lpstr>
      <vt:lpstr>Tahoma</vt:lpstr>
      <vt:lpstr>Times New Roman</vt:lpstr>
      <vt:lpstr>Wingdings</vt:lpstr>
      <vt:lpstr>Jin</vt:lpstr>
      <vt:lpstr>Lecture 2 Fitting a Model  to Data</vt:lpstr>
      <vt:lpstr>前期提要</vt:lpstr>
      <vt:lpstr>PowerPoint 簡報</vt:lpstr>
      <vt:lpstr>PowerPoint 簡報</vt:lpstr>
      <vt:lpstr>Classification via Mathematical Functions</vt:lpstr>
      <vt:lpstr>PowerPoint 簡報</vt:lpstr>
      <vt:lpstr>PowerPoint 簡報</vt:lpstr>
      <vt:lpstr>Linear Discriminate Functions</vt:lpstr>
      <vt:lpstr>PowerPoint 簡報</vt:lpstr>
      <vt:lpstr>A Generalized Linear Model</vt:lpstr>
      <vt:lpstr>Is It Easy to Find?</vt:lpstr>
      <vt:lpstr>Optimization an Objective Function</vt:lpstr>
      <vt:lpstr>PowerPoint 簡報</vt:lpstr>
      <vt:lpstr>An Example of Mining a Linear Discriminant from Data</vt:lpstr>
      <vt:lpstr>PowerPoint 簡報</vt:lpstr>
      <vt:lpstr>Linear Discriminant Function for Scoring and Ranking</vt:lpstr>
      <vt:lpstr>PowerPoint 簡報</vt:lpstr>
      <vt:lpstr>PowerPoint 簡報</vt:lpstr>
      <vt:lpstr>Support Vector Machine </vt:lpstr>
      <vt:lpstr>PowerPoint 簡報</vt:lpstr>
      <vt:lpstr>SVM的好處</vt:lpstr>
      <vt:lpstr>PowerPoint 簡報</vt:lpstr>
      <vt:lpstr>厚度 vs. 正確度</vt:lpstr>
      <vt:lpstr>PowerPoint 簡報</vt:lpstr>
      <vt:lpstr>PowerPoint 簡報</vt:lpstr>
      <vt:lpstr>Do You Need these Details?</vt:lpstr>
      <vt:lpstr>如果不只兩個分類，有k個分類</vt:lpstr>
      <vt:lpstr>PowerPoint 簡報</vt:lpstr>
      <vt:lpstr>Linear Regression</vt:lpstr>
      <vt:lpstr>PowerPoint 簡報</vt:lpstr>
      <vt:lpstr>PowerPoint 簡報</vt:lpstr>
      <vt:lpstr>Class Probability Estimation and Logistic Regression</vt:lpstr>
      <vt:lpstr>PowerPoint 簡報</vt:lpstr>
      <vt:lpstr>PowerPoint 簡報</vt:lpstr>
      <vt:lpstr>PowerPoint 簡報</vt:lpstr>
      <vt:lpstr>PowerPoint 簡報</vt:lpstr>
      <vt:lpstr>這就是Logistic Regression</vt:lpstr>
      <vt:lpstr>PowerPoint 簡報</vt:lpstr>
      <vt:lpstr>Logistic Regression Model的技術細節</vt:lpstr>
      <vt:lpstr>如何應用Logistic Regression</vt:lpstr>
      <vt:lpstr>PowerPoint 簡報</vt:lpstr>
      <vt:lpstr>別忘了，一定要定義目標式 有目標式，才能決定權重</vt:lpstr>
      <vt:lpstr>Linear Classifier vs. Tree</vt:lpstr>
      <vt:lpstr>Breast Cancer Dataset</vt:lpstr>
      <vt:lpstr>PowerPoint 簡報</vt:lpstr>
      <vt:lpstr>Nonlinear Functions</vt:lpstr>
      <vt:lpstr>Machine Learning Crash Course (MLCC)</vt:lpstr>
      <vt:lpstr>PowerPoint 簡報</vt:lpstr>
      <vt:lpstr>如何校估參數</vt:lpstr>
      <vt:lpstr>PowerPoint 簡報</vt:lpstr>
      <vt:lpstr>PowerPoint 簡報</vt:lpstr>
      <vt:lpstr>PowerPoint 簡報</vt:lpstr>
      <vt:lpstr>如何根據誤差修正權重？</vt:lpstr>
      <vt:lpstr>PowerPoint 簡報</vt:lpstr>
      <vt:lpstr>PowerPoint 簡報</vt:lpstr>
      <vt:lpstr>PowerPoint 簡報</vt:lpstr>
      <vt:lpstr>PowerPoint 簡報</vt:lpstr>
      <vt:lpstr>R語言中的SVM</vt:lpstr>
      <vt:lpstr>PowerPoint 簡報</vt:lpstr>
      <vt:lpstr>PowerPoint 簡報</vt:lpstr>
      <vt:lpstr>PowerPoint 簡報</vt:lpstr>
      <vt:lpstr>PowerPoint 簡報</vt:lpstr>
      <vt:lpstr>R中的Logistic Regression</vt:lpstr>
      <vt:lpstr>PowerPoint 簡報</vt:lpstr>
      <vt:lpstr>PowerPoint 簡報</vt:lpstr>
      <vt:lpstr>處理遺失的資料與資料切割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本單元作業</vt:lpstr>
    </vt:vector>
  </TitlesOfParts>
  <Company>Dept. of Transportation, NCTU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電腦演算法在交通運輸之應用</dc:title>
  <dc:creator>Jin Y. W</dc:creator>
  <cp:lastModifiedBy>Microsoft Office User</cp:lastModifiedBy>
  <cp:revision>485</cp:revision>
  <dcterms:created xsi:type="dcterms:W3CDTF">2002-02-25T23:55:48Z</dcterms:created>
  <dcterms:modified xsi:type="dcterms:W3CDTF">2020-04-08T06:08:03Z</dcterms:modified>
</cp:coreProperties>
</file>